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742" r:id="rId2"/>
    <p:sldId id="859" r:id="rId3"/>
    <p:sldId id="856" r:id="rId4"/>
    <p:sldId id="860" r:id="rId5"/>
    <p:sldId id="861" r:id="rId6"/>
    <p:sldId id="791" r:id="rId7"/>
    <p:sldId id="793" r:id="rId8"/>
    <p:sldId id="795" r:id="rId9"/>
    <p:sldId id="796" r:id="rId10"/>
    <p:sldId id="798" r:id="rId11"/>
    <p:sldId id="797" r:id="rId12"/>
    <p:sldId id="800" r:id="rId13"/>
    <p:sldId id="801" r:id="rId14"/>
    <p:sldId id="802" r:id="rId15"/>
    <p:sldId id="803" r:id="rId16"/>
    <p:sldId id="815" r:id="rId17"/>
    <p:sldId id="820" r:id="rId18"/>
    <p:sldId id="821" r:id="rId19"/>
    <p:sldId id="862" r:id="rId20"/>
  </p:sldIdLst>
  <p:sldSz cx="9906000" cy="6858000" type="A4"/>
  <p:notesSz cx="6881813" cy="92964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uario de Microsoft Office" initials="Office" lastIdx="1" clrIdx="0"/>
  <p:cmAuthor id="1" name="Daniela Carla Crubellati" initials="DCC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6666"/>
    <a:srgbClr val="009FE3"/>
    <a:srgbClr val="FF33CC"/>
    <a:srgbClr val="3399FF"/>
    <a:srgbClr val="005024"/>
    <a:srgbClr val="6666FF"/>
    <a:srgbClr val="A3A3FF"/>
    <a:srgbClr val="660066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80" autoAdjust="0"/>
    <p:restoredTop sz="93103" autoAdjust="0"/>
  </p:normalViewPr>
  <p:slideViewPr>
    <p:cSldViewPr snapToGrid="0">
      <p:cViewPr varScale="1">
        <p:scale>
          <a:sx n="80" d="100"/>
          <a:sy n="80" d="100"/>
        </p:scale>
        <p:origin x="1020" y="12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dows%207\Desktop\grafico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Windows%207\Desktop\graficos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Windows%207\Desktop\grafic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386702932862154E-2"/>
          <c:y val="4.3239437364217329E-2"/>
          <c:w val="0.71998563874794907"/>
          <c:h val="0.85671668930812284"/>
        </c:manualLayout>
      </c:layout>
      <c:lineChart>
        <c:grouping val="standard"/>
        <c:varyColors val="0"/>
        <c:ser>
          <c:idx val="0"/>
          <c:order val="0"/>
          <c:tx>
            <c:strRef>
              <c:f>Hoja1!$A$17</c:f>
              <c:strCache>
                <c:ptCount val="1"/>
                <c:pt idx="0">
                  <c:v>Pobreza</c:v>
                </c:pt>
              </c:strCache>
            </c:strRef>
          </c:tx>
          <c:cat>
            <c:strRef>
              <c:f>Hoja1!$B$16:$E$16</c:f>
              <c:strCache>
                <c:ptCount val="4"/>
                <c:pt idx="0">
                  <c:v>II Trimestre 2016</c:v>
                </c:pt>
                <c:pt idx="1">
                  <c:v>II Semestre 2016</c:v>
                </c:pt>
                <c:pt idx="2">
                  <c:v>I Semestre 2017</c:v>
                </c:pt>
                <c:pt idx="3">
                  <c:v>II Semestre 2017</c:v>
                </c:pt>
              </c:strCache>
            </c:strRef>
          </c:cat>
          <c:val>
            <c:numRef>
              <c:f>Hoja1!$B$17:$E$17</c:f>
              <c:numCache>
                <c:formatCode>General</c:formatCode>
                <c:ptCount val="4"/>
                <c:pt idx="0">
                  <c:v>32.200000000000003</c:v>
                </c:pt>
                <c:pt idx="1">
                  <c:v>30.3</c:v>
                </c:pt>
                <c:pt idx="2">
                  <c:v>28.6</c:v>
                </c:pt>
                <c:pt idx="3">
                  <c:v>25.7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90-4A5E-8F49-FDA4D0E8BE50}"/>
            </c:ext>
          </c:extLst>
        </c:ser>
        <c:ser>
          <c:idx val="1"/>
          <c:order val="1"/>
          <c:tx>
            <c:strRef>
              <c:f>Hoja1!$A$18</c:f>
              <c:strCache>
                <c:ptCount val="1"/>
                <c:pt idx="0">
                  <c:v>Indigencia</c:v>
                </c:pt>
              </c:strCache>
            </c:strRef>
          </c:tx>
          <c:marker>
            <c:symbol val="square"/>
            <c:size val="4"/>
          </c:marker>
          <c:cat>
            <c:strRef>
              <c:f>Hoja1!$B$16:$E$16</c:f>
              <c:strCache>
                <c:ptCount val="4"/>
                <c:pt idx="0">
                  <c:v>II Trimestre 2016</c:v>
                </c:pt>
                <c:pt idx="1">
                  <c:v>II Semestre 2016</c:v>
                </c:pt>
                <c:pt idx="2">
                  <c:v>I Semestre 2017</c:v>
                </c:pt>
                <c:pt idx="3">
                  <c:v>II Semestre 2017</c:v>
                </c:pt>
              </c:strCache>
            </c:strRef>
          </c:cat>
          <c:val>
            <c:numRef>
              <c:f>Hoja1!$B$18:$E$18</c:f>
              <c:numCache>
                <c:formatCode>General</c:formatCode>
                <c:ptCount val="4"/>
                <c:pt idx="0">
                  <c:v>6</c:v>
                </c:pt>
                <c:pt idx="1">
                  <c:v>6.1</c:v>
                </c:pt>
                <c:pt idx="2">
                  <c:v>6.2</c:v>
                </c:pt>
                <c:pt idx="3">
                  <c:v>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90-4A5E-8F49-FDA4D0E8BE50}"/>
            </c:ext>
          </c:extLst>
        </c:ser>
        <c:ser>
          <c:idx val="2"/>
          <c:order val="2"/>
          <c:tx>
            <c:strRef>
              <c:f>Hoja1!$A$19</c:f>
              <c:strCache>
                <c:ptCount val="1"/>
                <c:pt idx="0">
                  <c:v>Desocupación</c:v>
                </c:pt>
              </c:strCache>
            </c:strRef>
          </c:tx>
          <c:spPr>
            <a:ln>
              <a:solidFill>
                <a:srgbClr val="92D050"/>
              </a:solidFill>
              <a:prstDash val="dash"/>
            </a:ln>
          </c:spPr>
          <c:marker>
            <c:symbol val="triangle"/>
            <c:size val="4"/>
          </c:marker>
          <c:cat>
            <c:strRef>
              <c:f>Hoja1!$B$16:$E$16</c:f>
              <c:strCache>
                <c:ptCount val="4"/>
                <c:pt idx="0">
                  <c:v>II Trimestre 2016</c:v>
                </c:pt>
                <c:pt idx="1">
                  <c:v>II Semestre 2016</c:v>
                </c:pt>
                <c:pt idx="2">
                  <c:v>I Semestre 2017</c:v>
                </c:pt>
                <c:pt idx="3">
                  <c:v>II Semestre 2017</c:v>
                </c:pt>
              </c:strCache>
            </c:strRef>
          </c:cat>
          <c:val>
            <c:numRef>
              <c:f>Hoja1!$B$19:$E$19</c:f>
              <c:numCache>
                <c:formatCode>General</c:formatCode>
                <c:ptCount val="4"/>
                <c:pt idx="0">
                  <c:v>9.3000000000000007</c:v>
                </c:pt>
                <c:pt idx="1">
                  <c:v>7.6</c:v>
                </c:pt>
                <c:pt idx="2">
                  <c:v>8.3000000000000007</c:v>
                </c:pt>
                <c:pt idx="3">
                  <c:v>7.2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90-4A5E-8F49-FDA4D0E8BE50}"/>
            </c:ext>
          </c:extLst>
        </c:ser>
        <c:ser>
          <c:idx val="3"/>
          <c:order val="3"/>
          <c:tx>
            <c:strRef>
              <c:f>Hoja1!$A$20</c:f>
              <c:strCache>
                <c:ptCount val="1"/>
                <c:pt idx="0">
                  <c:v>Empleo</c:v>
                </c:pt>
              </c:strCache>
            </c:strRef>
          </c:tx>
          <c:spPr>
            <a:ln>
              <a:prstDash val="dash"/>
            </a:ln>
          </c:spPr>
          <c:marker>
            <c:symbol val="circle"/>
            <c:size val="4"/>
          </c:marker>
          <c:cat>
            <c:strRef>
              <c:f>Hoja1!$B$16:$E$16</c:f>
              <c:strCache>
                <c:ptCount val="4"/>
                <c:pt idx="0">
                  <c:v>II Trimestre 2016</c:v>
                </c:pt>
                <c:pt idx="1">
                  <c:v>II Semestre 2016</c:v>
                </c:pt>
                <c:pt idx="2">
                  <c:v>I Semestre 2017</c:v>
                </c:pt>
                <c:pt idx="3">
                  <c:v>II Semestre 2017</c:v>
                </c:pt>
              </c:strCache>
            </c:strRef>
          </c:cat>
          <c:val>
            <c:numRef>
              <c:f>Hoja1!$B$20:$E$20</c:f>
              <c:numCache>
                <c:formatCode>General</c:formatCode>
                <c:ptCount val="4"/>
                <c:pt idx="0">
                  <c:v>41.7</c:v>
                </c:pt>
                <c:pt idx="1">
                  <c:v>41.9</c:v>
                </c:pt>
                <c:pt idx="2">
                  <c:v>41.5</c:v>
                </c:pt>
                <c:pt idx="3">
                  <c:v>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90-4A5E-8F49-FDA4D0E8BE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419264"/>
        <c:axId val="231421056"/>
      </c:lineChart>
      <c:catAx>
        <c:axId val="231419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31421056"/>
        <c:crosses val="autoZero"/>
        <c:auto val="1"/>
        <c:lblAlgn val="ctr"/>
        <c:lblOffset val="100"/>
        <c:noMultiLvlLbl val="0"/>
      </c:catAx>
      <c:valAx>
        <c:axId val="231421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14192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Hoja3!$G$14</c:f>
              <c:strCache>
                <c:ptCount val="1"/>
                <c:pt idx="0">
                  <c:v>Total</c:v>
                </c:pt>
              </c:strCache>
            </c:strRef>
          </c:tx>
          <c:cat>
            <c:strRef>
              <c:f>Hoja3!$H$13:$J$13</c:f>
              <c:strCache>
                <c:ptCount val="3"/>
                <c:pt idx="0">
                  <c:v>II
Semestre 2016</c:v>
                </c:pt>
                <c:pt idx="1">
                  <c:v>I
Semestre 2017</c:v>
                </c:pt>
                <c:pt idx="2">
                  <c:v>II
Semestre 2017</c:v>
                </c:pt>
              </c:strCache>
            </c:strRef>
          </c:cat>
          <c:val>
            <c:numRef>
              <c:f>Hoja3!$H$14:$J$14</c:f>
              <c:numCache>
                <c:formatCode>General</c:formatCode>
                <c:ptCount val="3"/>
                <c:pt idx="0">
                  <c:v>30.3</c:v>
                </c:pt>
                <c:pt idx="1">
                  <c:v>28.6</c:v>
                </c:pt>
                <c:pt idx="2">
                  <c:v>25.7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25F-4FC8-A687-985E3C789B01}"/>
            </c:ext>
          </c:extLst>
        </c:ser>
        <c:ser>
          <c:idx val="1"/>
          <c:order val="1"/>
          <c:tx>
            <c:strRef>
              <c:f>Hoja3!$G$15</c:f>
              <c:strCache>
                <c:ptCount val="1"/>
                <c:pt idx="0">
                  <c:v>0-14</c:v>
                </c:pt>
              </c:strCache>
            </c:strRef>
          </c:tx>
          <c:cat>
            <c:strRef>
              <c:f>Hoja3!$H$13:$J$13</c:f>
              <c:strCache>
                <c:ptCount val="3"/>
                <c:pt idx="0">
                  <c:v>II
Semestre 2016</c:v>
                </c:pt>
                <c:pt idx="1">
                  <c:v>I
Semestre 2017</c:v>
                </c:pt>
                <c:pt idx="2">
                  <c:v>II
Semestre 2017</c:v>
                </c:pt>
              </c:strCache>
            </c:strRef>
          </c:cat>
          <c:val>
            <c:numRef>
              <c:f>Hoja3!$H$15:$J$15</c:f>
              <c:numCache>
                <c:formatCode>General</c:formatCode>
                <c:ptCount val="3"/>
                <c:pt idx="0">
                  <c:v>45.8</c:v>
                </c:pt>
                <c:pt idx="1">
                  <c:v>42.5</c:v>
                </c:pt>
                <c:pt idx="2">
                  <c:v>39.700000000000003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25F-4FC8-A687-985E3C789B01}"/>
            </c:ext>
          </c:extLst>
        </c:ser>
        <c:ser>
          <c:idx val="2"/>
          <c:order val="2"/>
          <c:tx>
            <c:strRef>
              <c:f>Hoja3!$G$16</c:f>
              <c:strCache>
                <c:ptCount val="1"/>
                <c:pt idx="0">
                  <c:v>15-29</c:v>
                </c:pt>
              </c:strCache>
            </c:strRef>
          </c:tx>
          <c:cat>
            <c:strRef>
              <c:f>Hoja3!$H$13:$J$13</c:f>
              <c:strCache>
                <c:ptCount val="3"/>
                <c:pt idx="0">
                  <c:v>II
Semestre 2016</c:v>
                </c:pt>
                <c:pt idx="1">
                  <c:v>I
Semestre 2017</c:v>
                </c:pt>
                <c:pt idx="2">
                  <c:v>II
Semestre 2017</c:v>
                </c:pt>
              </c:strCache>
            </c:strRef>
          </c:cat>
          <c:val>
            <c:numRef>
              <c:f>Hoja3!$H$16:$J$16</c:f>
              <c:numCache>
                <c:formatCode>General</c:formatCode>
                <c:ptCount val="3"/>
                <c:pt idx="0">
                  <c:v>36.200000000000003</c:v>
                </c:pt>
                <c:pt idx="1">
                  <c:v>34.6</c:v>
                </c:pt>
                <c:pt idx="2">
                  <c:v>31.3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25F-4FC8-A687-985E3C789B01}"/>
            </c:ext>
          </c:extLst>
        </c:ser>
        <c:ser>
          <c:idx val="3"/>
          <c:order val="3"/>
          <c:tx>
            <c:strRef>
              <c:f>Hoja3!$G$17</c:f>
              <c:strCache>
                <c:ptCount val="1"/>
                <c:pt idx="0">
                  <c:v>30-64</c:v>
                </c:pt>
              </c:strCache>
            </c:strRef>
          </c:tx>
          <c:cat>
            <c:strRef>
              <c:f>Hoja3!$H$13:$J$13</c:f>
              <c:strCache>
                <c:ptCount val="3"/>
                <c:pt idx="0">
                  <c:v>II
Semestre 2016</c:v>
                </c:pt>
                <c:pt idx="1">
                  <c:v>I
Semestre 2017</c:v>
                </c:pt>
                <c:pt idx="2">
                  <c:v>II
Semestre 2017</c:v>
                </c:pt>
              </c:strCache>
            </c:strRef>
          </c:cat>
          <c:val>
            <c:numRef>
              <c:f>Hoja3!$H$17:$J$17</c:f>
              <c:numCache>
                <c:formatCode>General</c:formatCode>
                <c:ptCount val="3"/>
                <c:pt idx="0">
                  <c:v>25.8</c:v>
                </c:pt>
                <c:pt idx="1">
                  <c:v>24.4</c:v>
                </c:pt>
                <c:pt idx="2">
                  <c:v>21.1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25F-4FC8-A687-985E3C789B01}"/>
            </c:ext>
          </c:extLst>
        </c:ser>
        <c:ser>
          <c:idx val="4"/>
          <c:order val="4"/>
          <c:tx>
            <c:strRef>
              <c:f>Hoja3!$G$18</c:f>
              <c:strCache>
                <c:ptCount val="1"/>
                <c:pt idx="0">
                  <c:v>65 y más</c:v>
                </c:pt>
              </c:strCache>
            </c:strRef>
          </c:tx>
          <c:cat>
            <c:strRef>
              <c:f>Hoja3!$H$13:$J$13</c:f>
              <c:strCache>
                <c:ptCount val="3"/>
                <c:pt idx="0">
                  <c:v>II
Semestre 2016</c:v>
                </c:pt>
                <c:pt idx="1">
                  <c:v>I
Semestre 2017</c:v>
                </c:pt>
                <c:pt idx="2">
                  <c:v>II
Semestre 2017</c:v>
                </c:pt>
              </c:strCache>
            </c:strRef>
          </c:cat>
          <c:val>
            <c:numRef>
              <c:f>Hoja3!$H$18:$J$18</c:f>
              <c:numCache>
                <c:formatCode>General</c:formatCode>
                <c:ptCount val="3"/>
                <c:pt idx="0">
                  <c:v>7.4</c:v>
                </c:pt>
                <c:pt idx="1">
                  <c:v>6.4</c:v>
                </c:pt>
                <c:pt idx="2">
                  <c:v>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25F-4FC8-A687-985E3C789B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3157632"/>
        <c:axId val="243163520"/>
      </c:lineChart>
      <c:catAx>
        <c:axId val="243157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s-PY"/>
          </a:p>
        </c:txPr>
        <c:crossAx val="243163520"/>
        <c:crosses val="autoZero"/>
        <c:auto val="1"/>
        <c:lblAlgn val="ctr"/>
        <c:lblOffset val="100"/>
        <c:noMultiLvlLbl val="0"/>
      </c:catAx>
      <c:valAx>
        <c:axId val="243163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3157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951175425901146"/>
          <c:y val="0.67740145485761416"/>
          <c:w val="0.17262669325150715"/>
          <c:h val="0.32212920908598697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Hoja3!$A$14</c:f>
              <c:strCache>
                <c:ptCount val="1"/>
                <c:pt idx="0">
                  <c:v>Total</c:v>
                </c:pt>
              </c:strCache>
            </c:strRef>
          </c:tx>
          <c:cat>
            <c:strRef>
              <c:f>Hoja3!$B$13:$D$13</c:f>
              <c:strCache>
                <c:ptCount val="3"/>
                <c:pt idx="0">
                  <c:v>II Semestre 2016</c:v>
                </c:pt>
                <c:pt idx="1">
                  <c:v>I Semestre 2017</c:v>
                </c:pt>
                <c:pt idx="2">
                  <c:v>II Semestre 2017</c:v>
                </c:pt>
              </c:strCache>
            </c:strRef>
          </c:cat>
          <c:val>
            <c:numRef>
              <c:f>Hoja3!$B$14:$D$14</c:f>
              <c:numCache>
                <c:formatCode>General</c:formatCode>
                <c:ptCount val="3"/>
                <c:pt idx="0">
                  <c:v>6.1</c:v>
                </c:pt>
                <c:pt idx="1">
                  <c:v>6.2</c:v>
                </c:pt>
                <c:pt idx="2">
                  <c:v>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24-4BE9-92D6-49E6E9DB1450}"/>
            </c:ext>
          </c:extLst>
        </c:ser>
        <c:ser>
          <c:idx val="1"/>
          <c:order val="1"/>
          <c:tx>
            <c:strRef>
              <c:f>Hoja3!$A$15</c:f>
              <c:strCache>
                <c:ptCount val="1"/>
                <c:pt idx="0">
                  <c:v>0-14</c:v>
                </c:pt>
              </c:strCache>
            </c:strRef>
          </c:tx>
          <c:cat>
            <c:strRef>
              <c:f>Hoja3!$B$13:$D$13</c:f>
              <c:strCache>
                <c:ptCount val="3"/>
                <c:pt idx="0">
                  <c:v>II Semestre 2016</c:v>
                </c:pt>
                <c:pt idx="1">
                  <c:v>I Semestre 2017</c:v>
                </c:pt>
                <c:pt idx="2">
                  <c:v>II Semestre 2017</c:v>
                </c:pt>
              </c:strCache>
            </c:strRef>
          </c:cat>
          <c:val>
            <c:numRef>
              <c:f>Hoja3!$B$15:$D$15</c:f>
              <c:numCache>
                <c:formatCode>General</c:formatCode>
                <c:ptCount val="3"/>
                <c:pt idx="0">
                  <c:v>9.6</c:v>
                </c:pt>
                <c:pt idx="1">
                  <c:v>10.6</c:v>
                </c:pt>
                <c:pt idx="2">
                  <c:v>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24-4BE9-92D6-49E6E9DB1450}"/>
            </c:ext>
          </c:extLst>
        </c:ser>
        <c:ser>
          <c:idx val="2"/>
          <c:order val="2"/>
          <c:tx>
            <c:strRef>
              <c:f>Hoja3!$A$16</c:f>
              <c:strCache>
                <c:ptCount val="1"/>
                <c:pt idx="0">
                  <c:v>15-29</c:v>
                </c:pt>
              </c:strCache>
            </c:strRef>
          </c:tx>
          <c:cat>
            <c:strRef>
              <c:f>Hoja3!$B$13:$D$13</c:f>
              <c:strCache>
                <c:ptCount val="3"/>
                <c:pt idx="0">
                  <c:v>II Semestre 2016</c:v>
                </c:pt>
                <c:pt idx="1">
                  <c:v>I Semestre 2017</c:v>
                </c:pt>
                <c:pt idx="2">
                  <c:v>II Semestre 2017</c:v>
                </c:pt>
              </c:strCache>
            </c:strRef>
          </c:cat>
          <c:val>
            <c:numRef>
              <c:f>Hoja3!$B$16:$D$16</c:f>
              <c:numCache>
                <c:formatCode>General</c:formatCode>
                <c:ptCount val="3"/>
                <c:pt idx="0">
                  <c:v>7.6</c:v>
                </c:pt>
                <c:pt idx="1">
                  <c:v>7.4</c:v>
                </c:pt>
                <c:pt idx="2">
                  <c:v>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624-4BE9-92D6-49E6E9DB1450}"/>
            </c:ext>
          </c:extLst>
        </c:ser>
        <c:ser>
          <c:idx val="3"/>
          <c:order val="3"/>
          <c:tx>
            <c:strRef>
              <c:f>Hoja3!$A$17</c:f>
              <c:strCache>
                <c:ptCount val="1"/>
                <c:pt idx="0">
                  <c:v>30-64</c:v>
                </c:pt>
              </c:strCache>
            </c:strRef>
          </c:tx>
          <c:cat>
            <c:strRef>
              <c:f>Hoja3!$B$13:$D$13</c:f>
              <c:strCache>
                <c:ptCount val="3"/>
                <c:pt idx="0">
                  <c:v>II Semestre 2016</c:v>
                </c:pt>
                <c:pt idx="1">
                  <c:v>I Semestre 2017</c:v>
                </c:pt>
                <c:pt idx="2">
                  <c:v>II Semestre 2017</c:v>
                </c:pt>
              </c:strCache>
            </c:strRef>
          </c:cat>
          <c:val>
            <c:numRef>
              <c:f>Hoja3!$B$17:$D$17</c:f>
              <c:numCache>
                <c:formatCode>General</c:formatCode>
                <c:ptCount val="3"/>
                <c:pt idx="0">
                  <c:v>4.9000000000000004</c:v>
                </c:pt>
                <c:pt idx="1">
                  <c:v>4.9000000000000004</c:v>
                </c:pt>
                <c:pt idx="2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624-4BE9-92D6-49E6E9DB1450}"/>
            </c:ext>
          </c:extLst>
        </c:ser>
        <c:ser>
          <c:idx val="4"/>
          <c:order val="4"/>
          <c:tx>
            <c:strRef>
              <c:f>Hoja3!$A$18</c:f>
              <c:strCache>
                <c:ptCount val="1"/>
                <c:pt idx="0">
                  <c:v>65 y más</c:v>
                </c:pt>
              </c:strCache>
            </c:strRef>
          </c:tx>
          <c:cat>
            <c:strRef>
              <c:f>Hoja3!$B$13:$D$13</c:f>
              <c:strCache>
                <c:ptCount val="3"/>
                <c:pt idx="0">
                  <c:v>II Semestre 2016</c:v>
                </c:pt>
                <c:pt idx="1">
                  <c:v>I Semestre 2017</c:v>
                </c:pt>
                <c:pt idx="2">
                  <c:v>II Semestre 2017</c:v>
                </c:pt>
              </c:strCache>
            </c:strRef>
          </c:cat>
          <c:val>
            <c:numRef>
              <c:f>Hoja3!$B$18:$D$18</c:f>
              <c:numCache>
                <c:formatCode>General</c:formatCode>
                <c:ptCount val="3"/>
                <c:pt idx="0">
                  <c:v>0.9</c:v>
                </c:pt>
                <c:pt idx="1">
                  <c:v>0.6</c:v>
                </c:pt>
                <c:pt idx="2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624-4BE9-92D6-49E6E9DB14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456768"/>
        <c:axId val="231458304"/>
      </c:lineChart>
      <c:catAx>
        <c:axId val="2314567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1458304"/>
        <c:crosses val="autoZero"/>
        <c:auto val="1"/>
        <c:lblAlgn val="ctr"/>
        <c:lblOffset val="100"/>
        <c:noMultiLvlLbl val="0"/>
      </c:catAx>
      <c:valAx>
        <c:axId val="2314583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AR" dirty="0"/>
                  <a:t>%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314567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AE3284-21D0-43E9-A9B7-F34FF11DBF4A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3F816943-2AFB-422A-8557-C87FC8591C90}">
      <dgm:prSet phldrT="[Texto]"/>
      <dgm:spPr/>
      <dgm:t>
        <a:bodyPr/>
        <a:lstStyle/>
        <a:p>
          <a:r>
            <a:rPr lang="es-ES" dirty="0"/>
            <a:t>ESPACIOS DE PRIMERA INFANCIA</a:t>
          </a:r>
        </a:p>
      </dgm:t>
    </dgm:pt>
    <dgm:pt modelId="{483FB362-E21F-4EF1-9F17-BA45C987A668}" type="parTrans" cxnId="{49375882-C9B5-45E6-AFE0-108B4E49DEA5}">
      <dgm:prSet/>
      <dgm:spPr/>
      <dgm:t>
        <a:bodyPr/>
        <a:lstStyle/>
        <a:p>
          <a:endParaRPr lang="es-ES"/>
        </a:p>
      </dgm:t>
    </dgm:pt>
    <dgm:pt modelId="{73DEEC57-975B-4649-A8FB-86721E39D8B7}" type="sibTrans" cxnId="{49375882-C9B5-45E6-AFE0-108B4E49DEA5}">
      <dgm:prSet/>
      <dgm:spPr/>
      <dgm:t>
        <a:bodyPr/>
        <a:lstStyle/>
        <a:p>
          <a:endParaRPr lang="es-ES"/>
        </a:p>
      </dgm:t>
    </dgm:pt>
    <dgm:pt modelId="{FD0E0CE2-7BC9-4E1B-B001-1FF6349D8C67}">
      <dgm:prSet phldrT="[Texto]"/>
      <dgm:spPr/>
      <dgm:t>
        <a:bodyPr/>
        <a:lstStyle/>
        <a:p>
          <a:r>
            <a:rPr lang="es-ES" dirty="0"/>
            <a:t>ACOMPAÑAMIENTO SOCIO-FAMILIAR</a:t>
          </a:r>
        </a:p>
      </dgm:t>
    </dgm:pt>
    <dgm:pt modelId="{2697BFAE-88C9-4136-BB00-7761B94DC277}" type="parTrans" cxnId="{7C1F26ED-1FE3-4565-B89E-B50E54FACC7E}">
      <dgm:prSet/>
      <dgm:spPr/>
      <dgm:t>
        <a:bodyPr/>
        <a:lstStyle/>
        <a:p>
          <a:endParaRPr lang="es-ES"/>
        </a:p>
      </dgm:t>
    </dgm:pt>
    <dgm:pt modelId="{1ACEE110-AB47-4B85-A2BB-3A0C2ED9F420}" type="sibTrans" cxnId="{7C1F26ED-1FE3-4565-B89E-B50E54FACC7E}">
      <dgm:prSet/>
      <dgm:spPr/>
      <dgm:t>
        <a:bodyPr/>
        <a:lstStyle/>
        <a:p>
          <a:endParaRPr lang="es-ES"/>
        </a:p>
      </dgm:t>
    </dgm:pt>
    <dgm:pt modelId="{9FF3CD8E-053E-4B3A-A90D-FB4174F450FC}">
      <dgm:prSet phldrT="[Texto]"/>
      <dgm:spPr/>
      <dgm:t>
        <a:bodyPr/>
        <a:lstStyle/>
        <a:p>
          <a:r>
            <a:rPr lang="es-ES" dirty="0"/>
            <a:t>PREVENCIÓN DE LA DESNUTRICIÓN INFANTIL</a:t>
          </a:r>
        </a:p>
      </dgm:t>
    </dgm:pt>
    <dgm:pt modelId="{DD2AA06D-AB56-4DB2-B163-09B53CA8AFC0}" type="parTrans" cxnId="{8EA967AF-5A40-4E59-A25C-4547C3A0E588}">
      <dgm:prSet/>
      <dgm:spPr/>
      <dgm:t>
        <a:bodyPr/>
        <a:lstStyle/>
        <a:p>
          <a:endParaRPr lang="es-ES"/>
        </a:p>
      </dgm:t>
    </dgm:pt>
    <dgm:pt modelId="{05768534-2F33-44C3-8A11-EFABD53B540D}" type="sibTrans" cxnId="{8EA967AF-5A40-4E59-A25C-4547C3A0E588}">
      <dgm:prSet/>
      <dgm:spPr/>
      <dgm:t>
        <a:bodyPr/>
        <a:lstStyle/>
        <a:p>
          <a:endParaRPr lang="es-ES"/>
        </a:p>
      </dgm:t>
    </dgm:pt>
    <dgm:pt modelId="{47386E27-ABEB-4F44-B442-556CF715235F}" type="pres">
      <dgm:prSet presAssocID="{35AE3284-21D0-43E9-A9B7-F34FF11DBF4A}" presName="Name0" presStyleCnt="0">
        <dgm:presLayoutVars>
          <dgm:dir/>
          <dgm:resizeHandles val="exact"/>
        </dgm:presLayoutVars>
      </dgm:prSet>
      <dgm:spPr/>
    </dgm:pt>
    <dgm:pt modelId="{A7967004-7BF9-4DFC-A857-761454BA41E5}" type="pres">
      <dgm:prSet presAssocID="{3F816943-2AFB-422A-8557-C87FC8591C90}" presName="composite" presStyleCnt="0"/>
      <dgm:spPr/>
    </dgm:pt>
    <dgm:pt modelId="{B08B1E9E-D612-46D8-8A04-0126BBE3B3B0}" type="pres">
      <dgm:prSet presAssocID="{3F816943-2AFB-422A-8557-C87FC8591C90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91855DEC-CFC1-43E5-9DA3-B1FC172AFABA}" type="pres">
      <dgm:prSet presAssocID="{3F816943-2AFB-422A-8557-C87FC8591C90}" presName="wedgeRectCallout1" presStyleLbl="node1" presStyleIdx="0" presStyleCnt="3">
        <dgm:presLayoutVars>
          <dgm:bulletEnabled val="1"/>
        </dgm:presLayoutVars>
      </dgm:prSet>
      <dgm:spPr/>
    </dgm:pt>
    <dgm:pt modelId="{8BB0D612-0D8A-42B2-BA89-4A3D7F7934E6}" type="pres">
      <dgm:prSet presAssocID="{73DEEC57-975B-4649-A8FB-86721E39D8B7}" presName="sibTrans" presStyleCnt="0"/>
      <dgm:spPr/>
    </dgm:pt>
    <dgm:pt modelId="{AA3E7B04-4F1A-4B1D-8A63-315D99AF8F0F}" type="pres">
      <dgm:prSet presAssocID="{FD0E0CE2-7BC9-4E1B-B001-1FF6349D8C67}" presName="composite" presStyleCnt="0"/>
      <dgm:spPr/>
    </dgm:pt>
    <dgm:pt modelId="{240E090E-8C10-4A1E-BA84-F4EC17A1B98A}" type="pres">
      <dgm:prSet presAssocID="{FD0E0CE2-7BC9-4E1B-B001-1FF6349D8C67}" presName="rect1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BAC94149-DBFA-4DD9-A7DD-CA04D767957F}" type="pres">
      <dgm:prSet presAssocID="{FD0E0CE2-7BC9-4E1B-B001-1FF6349D8C67}" presName="wedgeRectCallout1" presStyleLbl="node1" presStyleIdx="1" presStyleCnt="3">
        <dgm:presLayoutVars>
          <dgm:bulletEnabled val="1"/>
        </dgm:presLayoutVars>
      </dgm:prSet>
      <dgm:spPr/>
    </dgm:pt>
    <dgm:pt modelId="{3C24B735-343D-4569-80DB-EFB5EEE3B2AE}" type="pres">
      <dgm:prSet presAssocID="{1ACEE110-AB47-4B85-A2BB-3A0C2ED9F420}" presName="sibTrans" presStyleCnt="0"/>
      <dgm:spPr/>
    </dgm:pt>
    <dgm:pt modelId="{FEBE9566-AB88-46D1-9B3F-0C3B6EF1FD7D}" type="pres">
      <dgm:prSet presAssocID="{9FF3CD8E-053E-4B3A-A90D-FB4174F450FC}" presName="composite" presStyleCnt="0"/>
      <dgm:spPr/>
    </dgm:pt>
    <dgm:pt modelId="{376D247D-B5CB-407F-8360-229CFC234F5A}" type="pres">
      <dgm:prSet presAssocID="{9FF3CD8E-053E-4B3A-A90D-FB4174F450FC}" presName="rect1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676C514A-E7A2-4A8A-98DE-76B6F5BDEBC4}" type="pres">
      <dgm:prSet presAssocID="{9FF3CD8E-053E-4B3A-A90D-FB4174F450FC}" presName="wedgeRectCallout1" presStyleLbl="node1" presStyleIdx="2" presStyleCnt="3">
        <dgm:presLayoutVars>
          <dgm:bulletEnabled val="1"/>
        </dgm:presLayoutVars>
      </dgm:prSet>
      <dgm:spPr/>
    </dgm:pt>
  </dgm:ptLst>
  <dgm:cxnLst>
    <dgm:cxn modelId="{B0B3BE1F-798F-4F80-8E15-2B423EF06322}" type="presOf" srcId="{9FF3CD8E-053E-4B3A-A90D-FB4174F450FC}" destId="{676C514A-E7A2-4A8A-98DE-76B6F5BDEBC4}" srcOrd="0" destOrd="0" presId="urn:microsoft.com/office/officeart/2008/layout/BendingPictureCaptionList"/>
    <dgm:cxn modelId="{A8ADDA62-3882-4064-ABB1-4FB6BEFEF32D}" type="presOf" srcId="{FD0E0CE2-7BC9-4E1B-B001-1FF6349D8C67}" destId="{BAC94149-DBFA-4DD9-A7DD-CA04D767957F}" srcOrd="0" destOrd="0" presId="urn:microsoft.com/office/officeart/2008/layout/BendingPictureCaptionList"/>
    <dgm:cxn modelId="{630D7978-4C52-4160-B8BB-5AA89ADA0BA7}" type="presOf" srcId="{3F816943-2AFB-422A-8557-C87FC8591C90}" destId="{91855DEC-CFC1-43E5-9DA3-B1FC172AFABA}" srcOrd="0" destOrd="0" presId="urn:microsoft.com/office/officeart/2008/layout/BendingPictureCaptionList"/>
    <dgm:cxn modelId="{49375882-C9B5-45E6-AFE0-108B4E49DEA5}" srcId="{35AE3284-21D0-43E9-A9B7-F34FF11DBF4A}" destId="{3F816943-2AFB-422A-8557-C87FC8591C90}" srcOrd="0" destOrd="0" parTransId="{483FB362-E21F-4EF1-9F17-BA45C987A668}" sibTransId="{73DEEC57-975B-4649-A8FB-86721E39D8B7}"/>
    <dgm:cxn modelId="{F9092C9D-3B7E-498C-ADC7-9F7480E07285}" type="presOf" srcId="{35AE3284-21D0-43E9-A9B7-F34FF11DBF4A}" destId="{47386E27-ABEB-4F44-B442-556CF715235F}" srcOrd="0" destOrd="0" presId="urn:microsoft.com/office/officeart/2008/layout/BendingPictureCaptionList"/>
    <dgm:cxn modelId="{8EA967AF-5A40-4E59-A25C-4547C3A0E588}" srcId="{35AE3284-21D0-43E9-A9B7-F34FF11DBF4A}" destId="{9FF3CD8E-053E-4B3A-A90D-FB4174F450FC}" srcOrd="2" destOrd="0" parTransId="{DD2AA06D-AB56-4DB2-B163-09B53CA8AFC0}" sibTransId="{05768534-2F33-44C3-8A11-EFABD53B540D}"/>
    <dgm:cxn modelId="{7C1F26ED-1FE3-4565-B89E-B50E54FACC7E}" srcId="{35AE3284-21D0-43E9-A9B7-F34FF11DBF4A}" destId="{FD0E0CE2-7BC9-4E1B-B001-1FF6349D8C67}" srcOrd="1" destOrd="0" parTransId="{2697BFAE-88C9-4136-BB00-7761B94DC277}" sibTransId="{1ACEE110-AB47-4B85-A2BB-3A0C2ED9F420}"/>
    <dgm:cxn modelId="{1309A5EC-B01E-4D72-B0D0-E66B9D74F68A}" type="presParOf" srcId="{47386E27-ABEB-4F44-B442-556CF715235F}" destId="{A7967004-7BF9-4DFC-A857-761454BA41E5}" srcOrd="0" destOrd="0" presId="urn:microsoft.com/office/officeart/2008/layout/BendingPictureCaptionList"/>
    <dgm:cxn modelId="{3A25DA2B-8641-47A7-885D-2E36F90C4C67}" type="presParOf" srcId="{A7967004-7BF9-4DFC-A857-761454BA41E5}" destId="{B08B1E9E-D612-46D8-8A04-0126BBE3B3B0}" srcOrd="0" destOrd="0" presId="urn:microsoft.com/office/officeart/2008/layout/BendingPictureCaptionList"/>
    <dgm:cxn modelId="{E4474FF9-F84B-448C-A619-11D5BD9E11AF}" type="presParOf" srcId="{A7967004-7BF9-4DFC-A857-761454BA41E5}" destId="{91855DEC-CFC1-43E5-9DA3-B1FC172AFABA}" srcOrd="1" destOrd="0" presId="urn:microsoft.com/office/officeart/2008/layout/BendingPictureCaptionList"/>
    <dgm:cxn modelId="{2AE3B2E9-6FD5-4C7A-A193-85B3D89EE73B}" type="presParOf" srcId="{47386E27-ABEB-4F44-B442-556CF715235F}" destId="{8BB0D612-0D8A-42B2-BA89-4A3D7F7934E6}" srcOrd="1" destOrd="0" presId="urn:microsoft.com/office/officeart/2008/layout/BendingPictureCaptionList"/>
    <dgm:cxn modelId="{2E2B723C-9583-420F-A8FE-ACB9206EC320}" type="presParOf" srcId="{47386E27-ABEB-4F44-B442-556CF715235F}" destId="{AA3E7B04-4F1A-4B1D-8A63-315D99AF8F0F}" srcOrd="2" destOrd="0" presId="urn:microsoft.com/office/officeart/2008/layout/BendingPictureCaptionList"/>
    <dgm:cxn modelId="{153EC050-87B1-4EDD-8FDB-9BAF1D9B8E12}" type="presParOf" srcId="{AA3E7B04-4F1A-4B1D-8A63-315D99AF8F0F}" destId="{240E090E-8C10-4A1E-BA84-F4EC17A1B98A}" srcOrd="0" destOrd="0" presId="urn:microsoft.com/office/officeart/2008/layout/BendingPictureCaptionList"/>
    <dgm:cxn modelId="{2C27CC70-961D-412C-AA00-E28351B34C42}" type="presParOf" srcId="{AA3E7B04-4F1A-4B1D-8A63-315D99AF8F0F}" destId="{BAC94149-DBFA-4DD9-A7DD-CA04D767957F}" srcOrd="1" destOrd="0" presId="urn:microsoft.com/office/officeart/2008/layout/BendingPictureCaptionList"/>
    <dgm:cxn modelId="{F6DD818D-508C-4832-8F97-B6763EB8064B}" type="presParOf" srcId="{47386E27-ABEB-4F44-B442-556CF715235F}" destId="{3C24B735-343D-4569-80DB-EFB5EEE3B2AE}" srcOrd="3" destOrd="0" presId="urn:microsoft.com/office/officeart/2008/layout/BendingPictureCaptionList"/>
    <dgm:cxn modelId="{C4961534-B086-4CE6-A03B-8E8D570BB7ED}" type="presParOf" srcId="{47386E27-ABEB-4F44-B442-556CF715235F}" destId="{FEBE9566-AB88-46D1-9B3F-0C3B6EF1FD7D}" srcOrd="4" destOrd="0" presId="urn:microsoft.com/office/officeart/2008/layout/BendingPictureCaptionList"/>
    <dgm:cxn modelId="{BE2637F5-7BA2-47FC-A096-A0161C807F6B}" type="presParOf" srcId="{FEBE9566-AB88-46D1-9B3F-0C3B6EF1FD7D}" destId="{376D247D-B5CB-407F-8360-229CFC234F5A}" srcOrd="0" destOrd="0" presId="urn:microsoft.com/office/officeart/2008/layout/BendingPictureCaptionList"/>
    <dgm:cxn modelId="{9E811BE3-F231-41B5-80A7-ECA37A6C056C}" type="presParOf" srcId="{FEBE9566-AB88-46D1-9B3F-0C3B6EF1FD7D}" destId="{676C514A-E7A2-4A8A-98DE-76B6F5BDEBC4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497451-5878-4001-B07B-016F183E4E68}" type="doc">
      <dgm:prSet loTypeId="urn:microsoft.com/office/officeart/2005/8/layout/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E16C55F-7FDD-43C1-9B05-3F00CC1F39FF}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</a:rPr>
            <a:t>Se trabaja en una comunidad con alto grado de vulnerabilidad</a:t>
          </a:r>
        </a:p>
      </dgm:t>
    </dgm:pt>
    <dgm:pt modelId="{78FA27C2-BD7E-49C9-8505-DCC810E70D3C}" type="parTrans" cxnId="{FD04429B-8CCB-44CD-890F-D74B0FD3C12B}">
      <dgm:prSet/>
      <dgm:spPr/>
      <dgm:t>
        <a:bodyPr/>
        <a:lstStyle/>
        <a:p>
          <a:endParaRPr lang="es-ES"/>
        </a:p>
      </dgm:t>
    </dgm:pt>
    <dgm:pt modelId="{3699AC03-DA66-42A3-9117-680AF4734907}" type="sibTrans" cxnId="{FD04429B-8CCB-44CD-890F-D74B0FD3C12B}">
      <dgm:prSet/>
      <dgm:spPr/>
      <dgm:t>
        <a:bodyPr/>
        <a:lstStyle/>
        <a:p>
          <a:endParaRPr lang="es-ES"/>
        </a:p>
      </dgm:t>
    </dgm:pt>
    <dgm:pt modelId="{2195FA43-CC0B-4EE5-AE7A-BE0822C97512}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</a:rPr>
            <a:t>Se seleccionan y capacitan facilitadores para trabajar con las familias</a:t>
          </a:r>
        </a:p>
      </dgm:t>
    </dgm:pt>
    <dgm:pt modelId="{708821AF-5608-4CAB-808A-9AC73722E856}" type="parTrans" cxnId="{9D85AC84-5702-4C96-B5E1-BB26BE29956A}">
      <dgm:prSet/>
      <dgm:spPr/>
      <dgm:t>
        <a:bodyPr/>
        <a:lstStyle/>
        <a:p>
          <a:endParaRPr lang="es-ES"/>
        </a:p>
      </dgm:t>
    </dgm:pt>
    <dgm:pt modelId="{0C6878B0-A8B5-4E16-9526-3EDF4301C5BF}" type="sibTrans" cxnId="{9D85AC84-5702-4C96-B5E1-BB26BE29956A}">
      <dgm:prSet/>
      <dgm:spPr/>
      <dgm:t>
        <a:bodyPr/>
        <a:lstStyle/>
        <a:p>
          <a:endParaRPr lang="es-ES"/>
        </a:p>
      </dgm:t>
    </dgm:pt>
    <dgm:pt modelId="{250BACCD-ACCC-4B46-8324-8B6F54D3860B}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</a:rPr>
            <a:t>Los facilitadores reciben un incentivo económico a cambio de su trabajo</a:t>
          </a:r>
        </a:p>
      </dgm:t>
    </dgm:pt>
    <dgm:pt modelId="{E81731BA-9D1C-4D48-9A1B-1D61815B3FE3}" type="parTrans" cxnId="{18534B5F-D593-406F-98F8-2A62570C066B}">
      <dgm:prSet/>
      <dgm:spPr/>
      <dgm:t>
        <a:bodyPr/>
        <a:lstStyle/>
        <a:p>
          <a:endParaRPr lang="es-ES"/>
        </a:p>
      </dgm:t>
    </dgm:pt>
    <dgm:pt modelId="{14F0896C-69E5-4E6B-A3A8-BC0AFA8E4FB9}" type="sibTrans" cxnId="{18534B5F-D593-406F-98F8-2A62570C066B}">
      <dgm:prSet/>
      <dgm:spPr/>
      <dgm:t>
        <a:bodyPr/>
        <a:lstStyle/>
        <a:p>
          <a:endParaRPr lang="es-ES"/>
        </a:p>
      </dgm:t>
    </dgm:pt>
    <dgm:pt modelId="{AE253116-D048-4B75-A0C1-34C3983DAC6A}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</a:rPr>
            <a:t>Se realizan 8 visitas domiciliarias a cada hogar para acompañar a la familia</a:t>
          </a:r>
        </a:p>
      </dgm:t>
    </dgm:pt>
    <dgm:pt modelId="{E6012758-4444-44B5-BB88-43ED2468AFE9}" type="parTrans" cxnId="{6D7014A0-80B2-4D02-83DA-857F005C8BB7}">
      <dgm:prSet/>
      <dgm:spPr/>
      <dgm:t>
        <a:bodyPr/>
        <a:lstStyle/>
        <a:p>
          <a:endParaRPr lang="es-ES"/>
        </a:p>
      </dgm:t>
    </dgm:pt>
    <dgm:pt modelId="{6A90271D-5FBD-4FEE-A69B-7B8B38EAA937}" type="sibTrans" cxnId="{6D7014A0-80B2-4D02-83DA-857F005C8BB7}">
      <dgm:prSet/>
      <dgm:spPr/>
      <dgm:t>
        <a:bodyPr/>
        <a:lstStyle/>
        <a:p>
          <a:endParaRPr lang="es-ES"/>
        </a:p>
      </dgm:t>
    </dgm:pt>
    <dgm:pt modelId="{B03E1096-A6E2-4A52-9F58-E194454644B5}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</a:rPr>
            <a:t>Se organizan redes comunitarias que seguirán funcionando y acompañando en la crianza</a:t>
          </a:r>
        </a:p>
      </dgm:t>
    </dgm:pt>
    <dgm:pt modelId="{7E2136AF-FCE5-4F26-ACB1-5CF455DA35AC}" type="parTrans" cxnId="{AAF7062B-CAB5-41C9-9EE9-03CB24DF8F82}">
      <dgm:prSet/>
      <dgm:spPr/>
      <dgm:t>
        <a:bodyPr/>
        <a:lstStyle/>
        <a:p>
          <a:endParaRPr lang="es-ES"/>
        </a:p>
      </dgm:t>
    </dgm:pt>
    <dgm:pt modelId="{8C6D07A8-19CC-4D77-9EA5-790876C4949C}" type="sibTrans" cxnId="{AAF7062B-CAB5-41C9-9EE9-03CB24DF8F82}">
      <dgm:prSet/>
      <dgm:spPr/>
      <dgm:t>
        <a:bodyPr/>
        <a:lstStyle/>
        <a:p>
          <a:endParaRPr lang="es-ES"/>
        </a:p>
      </dgm:t>
    </dgm:pt>
    <dgm:pt modelId="{00E2C3BA-167F-427F-A7A8-4A407BE6CCDF}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</a:rPr>
            <a:t>Se seleccionan las familias con las que se trabajará en el fortalecimiento familiar y comunitario</a:t>
          </a:r>
        </a:p>
      </dgm:t>
    </dgm:pt>
    <dgm:pt modelId="{6AFEDA24-C773-4B95-ACCF-8C0942335410}" type="parTrans" cxnId="{FFB7831C-6946-430D-83CD-27DDBEE3BD97}">
      <dgm:prSet/>
      <dgm:spPr/>
      <dgm:t>
        <a:bodyPr/>
        <a:lstStyle/>
        <a:p>
          <a:endParaRPr lang="es-ES"/>
        </a:p>
      </dgm:t>
    </dgm:pt>
    <dgm:pt modelId="{226D3B0A-C91D-46CA-A5B7-7AF304F94A90}" type="sibTrans" cxnId="{FFB7831C-6946-430D-83CD-27DDBEE3BD97}">
      <dgm:prSet/>
      <dgm:spPr/>
      <dgm:t>
        <a:bodyPr/>
        <a:lstStyle/>
        <a:p>
          <a:endParaRPr lang="es-ES"/>
        </a:p>
      </dgm:t>
    </dgm:pt>
    <dgm:pt modelId="{17E40076-1470-4D9A-B5C8-E7E4DD15A8BE}" type="pres">
      <dgm:prSet presAssocID="{9A497451-5878-4001-B07B-016F183E4E68}" presName="diagram" presStyleCnt="0">
        <dgm:presLayoutVars>
          <dgm:dir/>
          <dgm:resizeHandles val="exact"/>
        </dgm:presLayoutVars>
      </dgm:prSet>
      <dgm:spPr/>
    </dgm:pt>
    <dgm:pt modelId="{41834AEF-0C1C-4130-8BA0-44875FD5D09E}" type="pres">
      <dgm:prSet presAssocID="{6E16C55F-7FDD-43C1-9B05-3F00CC1F39FF}" presName="node" presStyleLbl="node1" presStyleIdx="0" presStyleCnt="6">
        <dgm:presLayoutVars>
          <dgm:bulletEnabled val="1"/>
        </dgm:presLayoutVars>
      </dgm:prSet>
      <dgm:spPr/>
    </dgm:pt>
    <dgm:pt modelId="{EB6A92BC-F722-49FF-BCA2-F209C5D7A814}" type="pres">
      <dgm:prSet presAssocID="{3699AC03-DA66-42A3-9117-680AF4734907}" presName="sibTrans" presStyleLbl="sibTrans2D1" presStyleIdx="0" presStyleCnt="5"/>
      <dgm:spPr/>
    </dgm:pt>
    <dgm:pt modelId="{E67AA3B4-060D-4906-B2BD-67AEF6181408}" type="pres">
      <dgm:prSet presAssocID="{3699AC03-DA66-42A3-9117-680AF4734907}" presName="connectorText" presStyleLbl="sibTrans2D1" presStyleIdx="0" presStyleCnt="5"/>
      <dgm:spPr/>
    </dgm:pt>
    <dgm:pt modelId="{96680E6B-185B-4E41-A77E-48B91F48A9B1}" type="pres">
      <dgm:prSet presAssocID="{2195FA43-CC0B-4EE5-AE7A-BE0822C97512}" presName="node" presStyleLbl="node1" presStyleIdx="1" presStyleCnt="6">
        <dgm:presLayoutVars>
          <dgm:bulletEnabled val="1"/>
        </dgm:presLayoutVars>
      </dgm:prSet>
      <dgm:spPr/>
    </dgm:pt>
    <dgm:pt modelId="{F3A2ABDF-49FE-40AD-801D-BA2B51705B88}" type="pres">
      <dgm:prSet presAssocID="{0C6878B0-A8B5-4E16-9526-3EDF4301C5BF}" presName="sibTrans" presStyleLbl="sibTrans2D1" presStyleIdx="1" presStyleCnt="5"/>
      <dgm:spPr/>
    </dgm:pt>
    <dgm:pt modelId="{C92A961F-CF13-4318-AADC-171AD8CB1A5C}" type="pres">
      <dgm:prSet presAssocID="{0C6878B0-A8B5-4E16-9526-3EDF4301C5BF}" presName="connectorText" presStyleLbl="sibTrans2D1" presStyleIdx="1" presStyleCnt="5"/>
      <dgm:spPr/>
    </dgm:pt>
    <dgm:pt modelId="{C50254E1-02EF-44C7-BEF5-E5C1B639F4F9}" type="pres">
      <dgm:prSet presAssocID="{250BACCD-ACCC-4B46-8324-8B6F54D3860B}" presName="node" presStyleLbl="node1" presStyleIdx="2" presStyleCnt="6">
        <dgm:presLayoutVars>
          <dgm:bulletEnabled val="1"/>
        </dgm:presLayoutVars>
      </dgm:prSet>
      <dgm:spPr/>
    </dgm:pt>
    <dgm:pt modelId="{34C598E8-E16C-4795-9724-34A6E4019264}" type="pres">
      <dgm:prSet presAssocID="{14F0896C-69E5-4E6B-A3A8-BC0AFA8E4FB9}" presName="sibTrans" presStyleLbl="sibTrans2D1" presStyleIdx="2" presStyleCnt="5"/>
      <dgm:spPr/>
    </dgm:pt>
    <dgm:pt modelId="{4EF63337-F01A-496B-98C1-F4799C8EAC4B}" type="pres">
      <dgm:prSet presAssocID="{14F0896C-69E5-4E6B-A3A8-BC0AFA8E4FB9}" presName="connectorText" presStyleLbl="sibTrans2D1" presStyleIdx="2" presStyleCnt="5"/>
      <dgm:spPr/>
    </dgm:pt>
    <dgm:pt modelId="{38DD0199-32DA-4D97-91BC-EB02ADF575A3}" type="pres">
      <dgm:prSet presAssocID="{00E2C3BA-167F-427F-A7A8-4A407BE6CCDF}" presName="node" presStyleLbl="node1" presStyleIdx="3" presStyleCnt="6">
        <dgm:presLayoutVars>
          <dgm:bulletEnabled val="1"/>
        </dgm:presLayoutVars>
      </dgm:prSet>
      <dgm:spPr/>
    </dgm:pt>
    <dgm:pt modelId="{04E68F17-4D20-446D-8DA9-6C2ADD1A6B7A}" type="pres">
      <dgm:prSet presAssocID="{226D3B0A-C91D-46CA-A5B7-7AF304F94A90}" presName="sibTrans" presStyleLbl="sibTrans2D1" presStyleIdx="3" presStyleCnt="5"/>
      <dgm:spPr/>
    </dgm:pt>
    <dgm:pt modelId="{4F97F790-E08B-45D7-B21E-F298077397B0}" type="pres">
      <dgm:prSet presAssocID="{226D3B0A-C91D-46CA-A5B7-7AF304F94A90}" presName="connectorText" presStyleLbl="sibTrans2D1" presStyleIdx="3" presStyleCnt="5"/>
      <dgm:spPr/>
    </dgm:pt>
    <dgm:pt modelId="{72041F4D-C36A-48FD-AA47-C3580DC06BA3}" type="pres">
      <dgm:prSet presAssocID="{AE253116-D048-4B75-A0C1-34C3983DAC6A}" presName="node" presStyleLbl="node1" presStyleIdx="4" presStyleCnt="6">
        <dgm:presLayoutVars>
          <dgm:bulletEnabled val="1"/>
        </dgm:presLayoutVars>
      </dgm:prSet>
      <dgm:spPr/>
    </dgm:pt>
    <dgm:pt modelId="{CD792522-459E-410E-88B2-E1500AA780FA}" type="pres">
      <dgm:prSet presAssocID="{6A90271D-5FBD-4FEE-A69B-7B8B38EAA937}" presName="sibTrans" presStyleLbl="sibTrans2D1" presStyleIdx="4" presStyleCnt="5"/>
      <dgm:spPr/>
    </dgm:pt>
    <dgm:pt modelId="{B58E147F-08EE-49E4-BE8C-D5CEF0000787}" type="pres">
      <dgm:prSet presAssocID="{6A90271D-5FBD-4FEE-A69B-7B8B38EAA937}" presName="connectorText" presStyleLbl="sibTrans2D1" presStyleIdx="4" presStyleCnt="5"/>
      <dgm:spPr/>
    </dgm:pt>
    <dgm:pt modelId="{62AAF226-3D84-4182-A9DC-673E07A86982}" type="pres">
      <dgm:prSet presAssocID="{B03E1096-A6E2-4A52-9F58-E194454644B5}" presName="node" presStyleLbl="node1" presStyleIdx="5" presStyleCnt="6">
        <dgm:presLayoutVars>
          <dgm:bulletEnabled val="1"/>
        </dgm:presLayoutVars>
      </dgm:prSet>
      <dgm:spPr/>
    </dgm:pt>
  </dgm:ptLst>
  <dgm:cxnLst>
    <dgm:cxn modelId="{F9A72107-7790-4113-8D25-B0A53D365FA3}" type="presOf" srcId="{3699AC03-DA66-42A3-9117-680AF4734907}" destId="{E67AA3B4-060D-4906-B2BD-67AEF6181408}" srcOrd="1" destOrd="0" presId="urn:microsoft.com/office/officeart/2005/8/layout/process5"/>
    <dgm:cxn modelId="{840F190C-F0B4-4878-A797-61AAEDDA4295}" type="presOf" srcId="{0C6878B0-A8B5-4E16-9526-3EDF4301C5BF}" destId="{C92A961F-CF13-4318-AADC-171AD8CB1A5C}" srcOrd="1" destOrd="0" presId="urn:microsoft.com/office/officeart/2005/8/layout/process5"/>
    <dgm:cxn modelId="{319E7C12-C968-4ABD-BA8F-791EA7FF30D4}" type="presOf" srcId="{3699AC03-DA66-42A3-9117-680AF4734907}" destId="{EB6A92BC-F722-49FF-BCA2-F209C5D7A814}" srcOrd="0" destOrd="0" presId="urn:microsoft.com/office/officeart/2005/8/layout/process5"/>
    <dgm:cxn modelId="{49C6611B-24C1-4751-8C75-770C92A6C94E}" type="presOf" srcId="{AE253116-D048-4B75-A0C1-34C3983DAC6A}" destId="{72041F4D-C36A-48FD-AA47-C3580DC06BA3}" srcOrd="0" destOrd="0" presId="urn:microsoft.com/office/officeart/2005/8/layout/process5"/>
    <dgm:cxn modelId="{F6D15A1B-4301-40E8-9FE8-2BF5209E53E4}" type="presOf" srcId="{B03E1096-A6E2-4A52-9F58-E194454644B5}" destId="{62AAF226-3D84-4182-A9DC-673E07A86982}" srcOrd="0" destOrd="0" presId="urn:microsoft.com/office/officeart/2005/8/layout/process5"/>
    <dgm:cxn modelId="{FFB7831C-6946-430D-83CD-27DDBEE3BD97}" srcId="{9A497451-5878-4001-B07B-016F183E4E68}" destId="{00E2C3BA-167F-427F-A7A8-4A407BE6CCDF}" srcOrd="3" destOrd="0" parTransId="{6AFEDA24-C773-4B95-ACCF-8C0942335410}" sibTransId="{226D3B0A-C91D-46CA-A5B7-7AF304F94A90}"/>
    <dgm:cxn modelId="{AAF7062B-CAB5-41C9-9EE9-03CB24DF8F82}" srcId="{9A497451-5878-4001-B07B-016F183E4E68}" destId="{B03E1096-A6E2-4A52-9F58-E194454644B5}" srcOrd="5" destOrd="0" parTransId="{7E2136AF-FCE5-4F26-ACB1-5CF455DA35AC}" sibTransId="{8C6D07A8-19CC-4D77-9EA5-790876C4949C}"/>
    <dgm:cxn modelId="{18534B5F-D593-406F-98F8-2A62570C066B}" srcId="{9A497451-5878-4001-B07B-016F183E4E68}" destId="{250BACCD-ACCC-4B46-8324-8B6F54D3860B}" srcOrd="2" destOrd="0" parTransId="{E81731BA-9D1C-4D48-9A1B-1D61815B3FE3}" sibTransId="{14F0896C-69E5-4E6B-A3A8-BC0AFA8E4FB9}"/>
    <dgm:cxn modelId="{F61DCE4B-787B-4510-ACB9-481E44EDD863}" type="presOf" srcId="{250BACCD-ACCC-4B46-8324-8B6F54D3860B}" destId="{C50254E1-02EF-44C7-BEF5-E5C1B639F4F9}" srcOrd="0" destOrd="0" presId="urn:microsoft.com/office/officeart/2005/8/layout/process5"/>
    <dgm:cxn modelId="{6FB0456D-CAEB-4062-A1B7-FD55ABEA89D3}" type="presOf" srcId="{14F0896C-69E5-4E6B-A3A8-BC0AFA8E4FB9}" destId="{34C598E8-E16C-4795-9724-34A6E4019264}" srcOrd="0" destOrd="0" presId="urn:microsoft.com/office/officeart/2005/8/layout/process5"/>
    <dgm:cxn modelId="{865BBE59-4649-4CA1-8C94-72B420476E1C}" type="presOf" srcId="{226D3B0A-C91D-46CA-A5B7-7AF304F94A90}" destId="{04E68F17-4D20-446D-8DA9-6C2ADD1A6B7A}" srcOrd="0" destOrd="0" presId="urn:microsoft.com/office/officeart/2005/8/layout/process5"/>
    <dgm:cxn modelId="{9D85AC84-5702-4C96-B5E1-BB26BE29956A}" srcId="{9A497451-5878-4001-B07B-016F183E4E68}" destId="{2195FA43-CC0B-4EE5-AE7A-BE0822C97512}" srcOrd="1" destOrd="0" parTransId="{708821AF-5608-4CAB-808A-9AC73722E856}" sibTransId="{0C6878B0-A8B5-4E16-9526-3EDF4301C5BF}"/>
    <dgm:cxn modelId="{EB1A978B-CF0B-49F1-8A00-C962F7BAD250}" type="presOf" srcId="{226D3B0A-C91D-46CA-A5B7-7AF304F94A90}" destId="{4F97F790-E08B-45D7-B21E-F298077397B0}" srcOrd="1" destOrd="0" presId="urn:microsoft.com/office/officeart/2005/8/layout/process5"/>
    <dgm:cxn modelId="{0F7F348C-FB1A-487B-9C7A-DFF7FFA27854}" type="presOf" srcId="{00E2C3BA-167F-427F-A7A8-4A407BE6CCDF}" destId="{38DD0199-32DA-4D97-91BC-EB02ADF575A3}" srcOrd="0" destOrd="0" presId="urn:microsoft.com/office/officeart/2005/8/layout/process5"/>
    <dgm:cxn modelId="{02B38B94-4144-485D-A5C0-43501BBB2AAC}" type="presOf" srcId="{0C6878B0-A8B5-4E16-9526-3EDF4301C5BF}" destId="{F3A2ABDF-49FE-40AD-801D-BA2B51705B88}" srcOrd="0" destOrd="0" presId="urn:microsoft.com/office/officeart/2005/8/layout/process5"/>
    <dgm:cxn modelId="{FD04429B-8CCB-44CD-890F-D74B0FD3C12B}" srcId="{9A497451-5878-4001-B07B-016F183E4E68}" destId="{6E16C55F-7FDD-43C1-9B05-3F00CC1F39FF}" srcOrd="0" destOrd="0" parTransId="{78FA27C2-BD7E-49C9-8505-DCC810E70D3C}" sibTransId="{3699AC03-DA66-42A3-9117-680AF4734907}"/>
    <dgm:cxn modelId="{6D7014A0-80B2-4D02-83DA-857F005C8BB7}" srcId="{9A497451-5878-4001-B07B-016F183E4E68}" destId="{AE253116-D048-4B75-A0C1-34C3983DAC6A}" srcOrd="4" destOrd="0" parTransId="{E6012758-4444-44B5-BB88-43ED2468AFE9}" sibTransId="{6A90271D-5FBD-4FEE-A69B-7B8B38EAA937}"/>
    <dgm:cxn modelId="{5990D5A3-41E7-457F-ADA3-B82CC6716104}" type="presOf" srcId="{14F0896C-69E5-4E6B-A3A8-BC0AFA8E4FB9}" destId="{4EF63337-F01A-496B-98C1-F4799C8EAC4B}" srcOrd="1" destOrd="0" presId="urn:microsoft.com/office/officeart/2005/8/layout/process5"/>
    <dgm:cxn modelId="{A825DCC4-AAC8-4EA4-84DC-9A45EDCBFAC0}" type="presOf" srcId="{9A497451-5878-4001-B07B-016F183E4E68}" destId="{17E40076-1470-4D9A-B5C8-E7E4DD15A8BE}" srcOrd="0" destOrd="0" presId="urn:microsoft.com/office/officeart/2005/8/layout/process5"/>
    <dgm:cxn modelId="{54E035D9-C662-4AAA-81BC-30EE553825FD}" type="presOf" srcId="{6A90271D-5FBD-4FEE-A69B-7B8B38EAA937}" destId="{B58E147F-08EE-49E4-BE8C-D5CEF0000787}" srcOrd="1" destOrd="0" presId="urn:microsoft.com/office/officeart/2005/8/layout/process5"/>
    <dgm:cxn modelId="{9EE3EAE0-CBD1-4E88-972D-D904A254B2C0}" type="presOf" srcId="{2195FA43-CC0B-4EE5-AE7A-BE0822C97512}" destId="{96680E6B-185B-4E41-A77E-48B91F48A9B1}" srcOrd="0" destOrd="0" presId="urn:microsoft.com/office/officeart/2005/8/layout/process5"/>
    <dgm:cxn modelId="{060069EB-07E9-4EDF-AA45-C35743F175BA}" type="presOf" srcId="{6E16C55F-7FDD-43C1-9B05-3F00CC1F39FF}" destId="{41834AEF-0C1C-4130-8BA0-44875FD5D09E}" srcOrd="0" destOrd="0" presId="urn:microsoft.com/office/officeart/2005/8/layout/process5"/>
    <dgm:cxn modelId="{AFE8D1EB-4D61-4684-91FB-9D1EEADAA012}" type="presOf" srcId="{6A90271D-5FBD-4FEE-A69B-7B8B38EAA937}" destId="{CD792522-459E-410E-88B2-E1500AA780FA}" srcOrd="0" destOrd="0" presId="urn:microsoft.com/office/officeart/2005/8/layout/process5"/>
    <dgm:cxn modelId="{76401770-E643-4169-8B8A-E90AA2C8D772}" type="presParOf" srcId="{17E40076-1470-4D9A-B5C8-E7E4DD15A8BE}" destId="{41834AEF-0C1C-4130-8BA0-44875FD5D09E}" srcOrd="0" destOrd="0" presId="urn:microsoft.com/office/officeart/2005/8/layout/process5"/>
    <dgm:cxn modelId="{ECFA2E1B-0BE3-4E87-BD77-8BECE31F4C4E}" type="presParOf" srcId="{17E40076-1470-4D9A-B5C8-E7E4DD15A8BE}" destId="{EB6A92BC-F722-49FF-BCA2-F209C5D7A814}" srcOrd="1" destOrd="0" presId="urn:microsoft.com/office/officeart/2005/8/layout/process5"/>
    <dgm:cxn modelId="{32BCB63D-B4DE-4765-BDA0-2D73A4610759}" type="presParOf" srcId="{EB6A92BC-F722-49FF-BCA2-F209C5D7A814}" destId="{E67AA3B4-060D-4906-B2BD-67AEF6181408}" srcOrd="0" destOrd="0" presId="urn:microsoft.com/office/officeart/2005/8/layout/process5"/>
    <dgm:cxn modelId="{3AED6811-BDDD-4136-BF67-F679229A7996}" type="presParOf" srcId="{17E40076-1470-4D9A-B5C8-E7E4DD15A8BE}" destId="{96680E6B-185B-4E41-A77E-48B91F48A9B1}" srcOrd="2" destOrd="0" presId="urn:microsoft.com/office/officeart/2005/8/layout/process5"/>
    <dgm:cxn modelId="{2B3FA55C-1A2E-4B79-A58B-DAFC2642F6C5}" type="presParOf" srcId="{17E40076-1470-4D9A-B5C8-E7E4DD15A8BE}" destId="{F3A2ABDF-49FE-40AD-801D-BA2B51705B88}" srcOrd="3" destOrd="0" presId="urn:microsoft.com/office/officeart/2005/8/layout/process5"/>
    <dgm:cxn modelId="{9157D9C9-5A35-45B9-9A53-75B531D4944E}" type="presParOf" srcId="{F3A2ABDF-49FE-40AD-801D-BA2B51705B88}" destId="{C92A961F-CF13-4318-AADC-171AD8CB1A5C}" srcOrd="0" destOrd="0" presId="urn:microsoft.com/office/officeart/2005/8/layout/process5"/>
    <dgm:cxn modelId="{52362C08-6AB0-430D-B072-9A2CCEC3CDF5}" type="presParOf" srcId="{17E40076-1470-4D9A-B5C8-E7E4DD15A8BE}" destId="{C50254E1-02EF-44C7-BEF5-E5C1B639F4F9}" srcOrd="4" destOrd="0" presId="urn:microsoft.com/office/officeart/2005/8/layout/process5"/>
    <dgm:cxn modelId="{6EBD021F-B7DB-496E-A728-423024F93643}" type="presParOf" srcId="{17E40076-1470-4D9A-B5C8-E7E4DD15A8BE}" destId="{34C598E8-E16C-4795-9724-34A6E4019264}" srcOrd="5" destOrd="0" presId="urn:microsoft.com/office/officeart/2005/8/layout/process5"/>
    <dgm:cxn modelId="{152BE08D-ADD1-484E-AD0E-3CA2A7ED284B}" type="presParOf" srcId="{34C598E8-E16C-4795-9724-34A6E4019264}" destId="{4EF63337-F01A-496B-98C1-F4799C8EAC4B}" srcOrd="0" destOrd="0" presId="urn:microsoft.com/office/officeart/2005/8/layout/process5"/>
    <dgm:cxn modelId="{2411B171-3EE6-4072-B8F2-3934F643041F}" type="presParOf" srcId="{17E40076-1470-4D9A-B5C8-E7E4DD15A8BE}" destId="{38DD0199-32DA-4D97-91BC-EB02ADF575A3}" srcOrd="6" destOrd="0" presId="urn:microsoft.com/office/officeart/2005/8/layout/process5"/>
    <dgm:cxn modelId="{16D4A9EE-D3E9-471B-ACC8-4ADAA1850891}" type="presParOf" srcId="{17E40076-1470-4D9A-B5C8-E7E4DD15A8BE}" destId="{04E68F17-4D20-446D-8DA9-6C2ADD1A6B7A}" srcOrd="7" destOrd="0" presId="urn:microsoft.com/office/officeart/2005/8/layout/process5"/>
    <dgm:cxn modelId="{B7CE43B1-27EC-4680-B462-C7FF72C700DC}" type="presParOf" srcId="{04E68F17-4D20-446D-8DA9-6C2ADD1A6B7A}" destId="{4F97F790-E08B-45D7-B21E-F298077397B0}" srcOrd="0" destOrd="0" presId="urn:microsoft.com/office/officeart/2005/8/layout/process5"/>
    <dgm:cxn modelId="{8325C108-9552-4BD4-957C-BDE4121BCE1E}" type="presParOf" srcId="{17E40076-1470-4D9A-B5C8-E7E4DD15A8BE}" destId="{72041F4D-C36A-48FD-AA47-C3580DC06BA3}" srcOrd="8" destOrd="0" presId="urn:microsoft.com/office/officeart/2005/8/layout/process5"/>
    <dgm:cxn modelId="{CF546396-59AC-46DF-989B-D5F9521A65DF}" type="presParOf" srcId="{17E40076-1470-4D9A-B5C8-E7E4DD15A8BE}" destId="{CD792522-459E-410E-88B2-E1500AA780FA}" srcOrd="9" destOrd="0" presId="urn:microsoft.com/office/officeart/2005/8/layout/process5"/>
    <dgm:cxn modelId="{FE8E4094-1F2F-4228-90CF-488961E3072A}" type="presParOf" srcId="{CD792522-459E-410E-88B2-E1500AA780FA}" destId="{B58E147F-08EE-49E4-BE8C-D5CEF0000787}" srcOrd="0" destOrd="0" presId="urn:microsoft.com/office/officeart/2005/8/layout/process5"/>
    <dgm:cxn modelId="{08A65951-9606-4CCE-BD3A-F049CF3E31D8}" type="presParOf" srcId="{17E40076-1470-4D9A-B5C8-E7E4DD15A8BE}" destId="{62AAF226-3D84-4182-A9DC-673E07A86982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816829-22BB-447F-A4B6-DA2B1C2AAFFD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D9931E60-9309-4885-A053-491B656DE24D}">
      <dgm:prSet phldrT="[Texto]" custT="1"/>
      <dgm:spPr/>
      <dgm:t>
        <a:bodyPr/>
        <a:lstStyle/>
        <a:p>
          <a:r>
            <a:rPr lang="es-ES" sz="2000" dirty="0"/>
            <a:t>DESARROLLO COMUNITARIO</a:t>
          </a:r>
        </a:p>
      </dgm:t>
    </dgm:pt>
    <dgm:pt modelId="{80830EE6-1386-4AB2-B598-DCB027302127}" type="parTrans" cxnId="{8827EEDC-D418-4207-BC6D-0CE2FED2C8CE}">
      <dgm:prSet/>
      <dgm:spPr/>
      <dgm:t>
        <a:bodyPr/>
        <a:lstStyle/>
        <a:p>
          <a:endParaRPr lang="es-ES"/>
        </a:p>
      </dgm:t>
    </dgm:pt>
    <dgm:pt modelId="{D0D9FC65-88F6-4D35-8195-D1A7794772E1}" type="sibTrans" cxnId="{8827EEDC-D418-4207-BC6D-0CE2FED2C8CE}">
      <dgm:prSet/>
      <dgm:spPr/>
      <dgm:t>
        <a:bodyPr/>
        <a:lstStyle/>
        <a:p>
          <a:endParaRPr lang="es-ES"/>
        </a:p>
      </dgm:t>
    </dgm:pt>
    <dgm:pt modelId="{CCA9FE14-C64D-44C7-94B8-A0E1732DF22D}">
      <dgm:prSet phldrT="[Texto]"/>
      <dgm:spPr/>
      <dgm:t>
        <a:bodyPr/>
        <a:lstStyle/>
        <a:p>
          <a:r>
            <a:rPr lang="es-AR" dirty="0"/>
            <a:t>Tiene como objetivo articular con organizaciones de la sociedad civil, referentes barriales e instituciones religiosas en territorio para fortalecer la red de protección social local. </a:t>
          </a:r>
          <a:endParaRPr lang="es-ES" dirty="0"/>
        </a:p>
      </dgm:t>
    </dgm:pt>
    <dgm:pt modelId="{3007C7D1-142B-42B6-B0F0-E192BD075610}" type="parTrans" cxnId="{1CDC2EBC-1B6B-4374-8574-DAD39BB5F9A8}">
      <dgm:prSet/>
      <dgm:spPr/>
      <dgm:t>
        <a:bodyPr/>
        <a:lstStyle/>
        <a:p>
          <a:endParaRPr lang="es-ES"/>
        </a:p>
      </dgm:t>
    </dgm:pt>
    <dgm:pt modelId="{0753BF79-16DC-45D4-B5C6-CE7D2162A708}" type="sibTrans" cxnId="{1CDC2EBC-1B6B-4374-8574-DAD39BB5F9A8}">
      <dgm:prSet/>
      <dgm:spPr/>
      <dgm:t>
        <a:bodyPr/>
        <a:lstStyle/>
        <a:p>
          <a:endParaRPr lang="es-ES"/>
        </a:p>
      </dgm:t>
    </dgm:pt>
    <dgm:pt modelId="{72EDE678-FE6E-435D-9133-6348017A2A74}">
      <dgm:prSet phldrT="[Texto]" custT="1"/>
      <dgm:spPr/>
      <dgm:t>
        <a:bodyPr/>
        <a:lstStyle/>
        <a:p>
          <a:r>
            <a:rPr lang="es-ES" sz="2000" dirty="0"/>
            <a:t>ACOMPAÑAMIENTO FAMILIAR</a:t>
          </a:r>
        </a:p>
      </dgm:t>
    </dgm:pt>
    <dgm:pt modelId="{A4DE5169-9E2A-4131-AEB2-3FD745B2087D}" type="parTrans" cxnId="{3FACB443-51D2-46E7-9593-1C58E1386E4A}">
      <dgm:prSet/>
      <dgm:spPr/>
      <dgm:t>
        <a:bodyPr/>
        <a:lstStyle/>
        <a:p>
          <a:endParaRPr lang="es-ES"/>
        </a:p>
      </dgm:t>
    </dgm:pt>
    <dgm:pt modelId="{1983609E-E6F6-41B1-A236-0425E71CA846}" type="sibTrans" cxnId="{3FACB443-51D2-46E7-9593-1C58E1386E4A}">
      <dgm:prSet/>
      <dgm:spPr/>
      <dgm:t>
        <a:bodyPr/>
        <a:lstStyle/>
        <a:p>
          <a:endParaRPr lang="es-ES"/>
        </a:p>
      </dgm:t>
    </dgm:pt>
    <dgm:pt modelId="{E660539C-4CCE-4951-97A1-0C217D34D547}">
      <dgm:prSet phldrT="[Texto]"/>
      <dgm:spPr/>
      <dgm:t>
        <a:bodyPr/>
        <a:lstStyle/>
        <a:p>
          <a:r>
            <a:rPr lang="es-AR" dirty="0"/>
            <a:t>Consiste en la atención personalizada a las familias directamente en sus hogares, con el fin de lograr que cada una de ellas reconozca sus potencialidades, fortalezca sus vínculos, aproveche las oportunidades del entorno y adquiera o fortalezca sus habilidades.</a:t>
          </a:r>
          <a:endParaRPr lang="es-ES" dirty="0"/>
        </a:p>
      </dgm:t>
    </dgm:pt>
    <dgm:pt modelId="{EC1AE81F-98D2-477F-8663-69966EFCA635}" type="parTrans" cxnId="{A8070652-745B-443E-9F1A-000AC7ED209A}">
      <dgm:prSet/>
      <dgm:spPr/>
      <dgm:t>
        <a:bodyPr/>
        <a:lstStyle/>
        <a:p>
          <a:endParaRPr lang="es-ES"/>
        </a:p>
      </dgm:t>
    </dgm:pt>
    <dgm:pt modelId="{4D80F7FA-36AA-446B-87B7-9E9B957ABD14}" type="sibTrans" cxnId="{A8070652-745B-443E-9F1A-000AC7ED209A}">
      <dgm:prSet/>
      <dgm:spPr/>
      <dgm:t>
        <a:bodyPr/>
        <a:lstStyle/>
        <a:p>
          <a:endParaRPr lang="es-ES"/>
        </a:p>
      </dgm:t>
    </dgm:pt>
    <dgm:pt modelId="{1AA14FFF-50B0-4096-841D-C988596467B2}">
      <dgm:prSet phldrT="[Texto]" custT="1"/>
      <dgm:spPr/>
      <dgm:t>
        <a:bodyPr/>
        <a:lstStyle/>
        <a:p>
          <a:r>
            <a:rPr lang="es-ES" sz="1800" dirty="0"/>
            <a:t>RECURSOS PARA LA PROMOCIÓN SOCIAL</a:t>
          </a:r>
        </a:p>
      </dgm:t>
    </dgm:pt>
    <dgm:pt modelId="{0842C181-68AA-404A-915D-F575CD82A9DE}" type="parTrans" cxnId="{CA5E47E1-EBAC-4CF9-BB6D-D08DDDFF5CEA}">
      <dgm:prSet/>
      <dgm:spPr/>
      <dgm:t>
        <a:bodyPr/>
        <a:lstStyle/>
        <a:p>
          <a:endParaRPr lang="es-ES"/>
        </a:p>
      </dgm:t>
    </dgm:pt>
    <dgm:pt modelId="{F5E64762-E3EB-4BEC-816E-EC6B01B25E6D}" type="sibTrans" cxnId="{CA5E47E1-EBAC-4CF9-BB6D-D08DDDFF5CEA}">
      <dgm:prSet/>
      <dgm:spPr/>
      <dgm:t>
        <a:bodyPr/>
        <a:lstStyle/>
        <a:p>
          <a:endParaRPr lang="es-ES"/>
        </a:p>
      </dgm:t>
    </dgm:pt>
    <dgm:pt modelId="{583E774E-8FF2-4DBC-B092-18C5C8445E96}">
      <dgm:prSet phldrT="[Texto]"/>
      <dgm:spPr/>
      <dgm:t>
        <a:bodyPr/>
        <a:lstStyle/>
        <a:p>
          <a:r>
            <a:rPr lang="es-AR" dirty="0"/>
            <a:t>Buscan complementar los ingresos de los hogares en situación de extrema vulnerabilidad social para que puedan alcanzar la canasta básica alimentaria, por medio de una tarjeta electrónica.</a:t>
          </a:r>
          <a:endParaRPr lang="es-ES" dirty="0"/>
        </a:p>
      </dgm:t>
    </dgm:pt>
    <dgm:pt modelId="{4E25F018-4032-488B-9702-D1CBB4098B4C}" type="parTrans" cxnId="{9F0B2327-A013-4BD6-A184-08C03A26600B}">
      <dgm:prSet/>
      <dgm:spPr/>
      <dgm:t>
        <a:bodyPr/>
        <a:lstStyle/>
        <a:p>
          <a:endParaRPr lang="es-ES"/>
        </a:p>
      </dgm:t>
    </dgm:pt>
    <dgm:pt modelId="{41C45942-FE23-44F6-908D-975B38B4ACA8}" type="sibTrans" cxnId="{9F0B2327-A013-4BD6-A184-08C03A26600B}">
      <dgm:prSet/>
      <dgm:spPr/>
      <dgm:t>
        <a:bodyPr/>
        <a:lstStyle/>
        <a:p>
          <a:endParaRPr lang="es-ES"/>
        </a:p>
      </dgm:t>
    </dgm:pt>
    <dgm:pt modelId="{C7FB11C2-E9BE-4DA8-A0F9-C896C12393A3}" type="pres">
      <dgm:prSet presAssocID="{67816829-22BB-447F-A4B6-DA2B1C2AAFFD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9488C882-9C3F-4046-BDFF-260E2215A61C}" type="pres">
      <dgm:prSet presAssocID="{D9931E60-9309-4885-A053-491B656DE24D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1C00DD8D-B973-4FC7-90EC-F948564C87A3}" type="pres">
      <dgm:prSet presAssocID="{D9931E60-9309-4885-A053-491B656DE24D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5EE529D2-C2CA-4803-86AD-295124020956}" type="pres">
      <dgm:prSet presAssocID="{72EDE678-FE6E-435D-9133-6348017A2A74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7B7D17EE-F3DA-40B6-8C5C-EBDCF5DCF102}" type="pres">
      <dgm:prSet presAssocID="{72EDE678-FE6E-435D-9133-6348017A2A74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A52CA0D0-83A1-4CB2-9F15-F1BAFCFCC843}" type="pres">
      <dgm:prSet presAssocID="{1AA14FFF-50B0-4096-841D-C988596467B2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3A164CBA-0B4C-45CE-8AC2-8AB0D662C20C}" type="pres">
      <dgm:prSet presAssocID="{1AA14FFF-50B0-4096-841D-C988596467B2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F0B2327-A013-4BD6-A184-08C03A26600B}" srcId="{1AA14FFF-50B0-4096-841D-C988596467B2}" destId="{583E774E-8FF2-4DBC-B092-18C5C8445E96}" srcOrd="0" destOrd="0" parTransId="{4E25F018-4032-488B-9702-D1CBB4098B4C}" sibTransId="{41C45942-FE23-44F6-908D-975B38B4ACA8}"/>
    <dgm:cxn modelId="{3FACB443-51D2-46E7-9593-1C58E1386E4A}" srcId="{67816829-22BB-447F-A4B6-DA2B1C2AAFFD}" destId="{72EDE678-FE6E-435D-9133-6348017A2A74}" srcOrd="1" destOrd="0" parTransId="{A4DE5169-9E2A-4131-AEB2-3FD745B2087D}" sibTransId="{1983609E-E6F6-41B1-A236-0425E71CA846}"/>
    <dgm:cxn modelId="{66909D4A-D018-4499-A57F-4D18A0679DBB}" type="presOf" srcId="{E660539C-4CCE-4951-97A1-0C217D34D547}" destId="{7B7D17EE-F3DA-40B6-8C5C-EBDCF5DCF102}" srcOrd="0" destOrd="0" presId="urn:microsoft.com/office/officeart/2009/3/layout/IncreasingArrowsProcess"/>
    <dgm:cxn modelId="{4002BB71-CA20-40AB-B766-48F132AC79E8}" type="presOf" srcId="{CCA9FE14-C64D-44C7-94B8-A0E1732DF22D}" destId="{1C00DD8D-B973-4FC7-90EC-F948564C87A3}" srcOrd="0" destOrd="0" presId="urn:microsoft.com/office/officeart/2009/3/layout/IncreasingArrowsProcess"/>
    <dgm:cxn modelId="{A8070652-745B-443E-9F1A-000AC7ED209A}" srcId="{72EDE678-FE6E-435D-9133-6348017A2A74}" destId="{E660539C-4CCE-4951-97A1-0C217D34D547}" srcOrd="0" destOrd="0" parTransId="{EC1AE81F-98D2-477F-8663-69966EFCA635}" sibTransId="{4D80F7FA-36AA-446B-87B7-9E9B957ABD14}"/>
    <dgm:cxn modelId="{8506A4BB-9A9B-4631-814B-558A8661A6A3}" type="presOf" srcId="{72EDE678-FE6E-435D-9133-6348017A2A74}" destId="{5EE529D2-C2CA-4803-86AD-295124020956}" srcOrd="0" destOrd="0" presId="urn:microsoft.com/office/officeart/2009/3/layout/IncreasingArrowsProcess"/>
    <dgm:cxn modelId="{1CDC2EBC-1B6B-4374-8574-DAD39BB5F9A8}" srcId="{D9931E60-9309-4885-A053-491B656DE24D}" destId="{CCA9FE14-C64D-44C7-94B8-A0E1732DF22D}" srcOrd="0" destOrd="0" parTransId="{3007C7D1-142B-42B6-B0F0-E192BD075610}" sibTransId="{0753BF79-16DC-45D4-B5C6-CE7D2162A708}"/>
    <dgm:cxn modelId="{DD378ABE-67C9-419F-84E0-25A25EB3D111}" type="presOf" srcId="{D9931E60-9309-4885-A053-491B656DE24D}" destId="{9488C882-9C3F-4046-BDFF-260E2215A61C}" srcOrd="0" destOrd="0" presId="urn:microsoft.com/office/officeart/2009/3/layout/IncreasingArrowsProcess"/>
    <dgm:cxn modelId="{91C5B3CD-1800-482C-8DC7-42E81E295A56}" type="presOf" srcId="{67816829-22BB-447F-A4B6-DA2B1C2AAFFD}" destId="{C7FB11C2-E9BE-4DA8-A0F9-C896C12393A3}" srcOrd="0" destOrd="0" presId="urn:microsoft.com/office/officeart/2009/3/layout/IncreasingArrowsProcess"/>
    <dgm:cxn modelId="{84C3E3DB-CA2A-4AEE-8F8F-AFD449D0667D}" type="presOf" srcId="{1AA14FFF-50B0-4096-841D-C988596467B2}" destId="{A52CA0D0-83A1-4CB2-9F15-F1BAFCFCC843}" srcOrd="0" destOrd="0" presId="urn:microsoft.com/office/officeart/2009/3/layout/IncreasingArrowsProcess"/>
    <dgm:cxn modelId="{8827EEDC-D418-4207-BC6D-0CE2FED2C8CE}" srcId="{67816829-22BB-447F-A4B6-DA2B1C2AAFFD}" destId="{D9931E60-9309-4885-A053-491B656DE24D}" srcOrd="0" destOrd="0" parTransId="{80830EE6-1386-4AB2-B598-DCB027302127}" sibTransId="{D0D9FC65-88F6-4D35-8195-D1A7794772E1}"/>
    <dgm:cxn modelId="{CA5E47E1-EBAC-4CF9-BB6D-D08DDDFF5CEA}" srcId="{67816829-22BB-447F-A4B6-DA2B1C2AAFFD}" destId="{1AA14FFF-50B0-4096-841D-C988596467B2}" srcOrd="2" destOrd="0" parTransId="{0842C181-68AA-404A-915D-F575CD82A9DE}" sibTransId="{F5E64762-E3EB-4BEC-816E-EC6B01B25E6D}"/>
    <dgm:cxn modelId="{8928FFFA-636A-499C-B243-FF15FD14A88F}" type="presOf" srcId="{583E774E-8FF2-4DBC-B092-18C5C8445E96}" destId="{3A164CBA-0B4C-45CE-8AC2-8AB0D662C20C}" srcOrd="0" destOrd="0" presId="urn:microsoft.com/office/officeart/2009/3/layout/IncreasingArrowsProcess"/>
    <dgm:cxn modelId="{65DB4D9C-8318-4F0B-8D0C-33E14C331077}" type="presParOf" srcId="{C7FB11C2-E9BE-4DA8-A0F9-C896C12393A3}" destId="{9488C882-9C3F-4046-BDFF-260E2215A61C}" srcOrd="0" destOrd="0" presId="urn:microsoft.com/office/officeart/2009/3/layout/IncreasingArrowsProcess"/>
    <dgm:cxn modelId="{943AE664-5165-4661-AC41-E5081F31652F}" type="presParOf" srcId="{C7FB11C2-E9BE-4DA8-A0F9-C896C12393A3}" destId="{1C00DD8D-B973-4FC7-90EC-F948564C87A3}" srcOrd="1" destOrd="0" presId="urn:microsoft.com/office/officeart/2009/3/layout/IncreasingArrowsProcess"/>
    <dgm:cxn modelId="{EB372EB4-F42B-436B-B98E-594EF3BCFA1B}" type="presParOf" srcId="{C7FB11C2-E9BE-4DA8-A0F9-C896C12393A3}" destId="{5EE529D2-C2CA-4803-86AD-295124020956}" srcOrd="2" destOrd="0" presId="urn:microsoft.com/office/officeart/2009/3/layout/IncreasingArrowsProcess"/>
    <dgm:cxn modelId="{2A3C4903-2AF3-41F9-AE2E-71FF2CBF1DDE}" type="presParOf" srcId="{C7FB11C2-E9BE-4DA8-A0F9-C896C12393A3}" destId="{7B7D17EE-F3DA-40B6-8C5C-EBDCF5DCF102}" srcOrd="3" destOrd="0" presId="urn:microsoft.com/office/officeart/2009/3/layout/IncreasingArrowsProcess"/>
    <dgm:cxn modelId="{53E17DC2-670D-4776-959F-2DCCD6B511AC}" type="presParOf" srcId="{C7FB11C2-E9BE-4DA8-A0F9-C896C12393A3}" destId="{A52CA0D0-83A1-4CB2-9F15-F1BAFCFCC843}" srcOrd="4" destOrd="0" presId="urn:microsoft.com/office/officeart/2009/3/layout/IncreasingArrowsProcess"/>
    <dgm:cxn modelId="{B5F164F9-C295-4188-8FFA-1B66AB6DFD33}" type="presParOf" srcId="{C7FB11C2-E9BE-4DA8-A0F9-C896C12393A3}" destId="{3A164CBA-0B4C-45CE-8AC2-8AB0D662C20C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6FA2B8-589D-4DF6-BF2C-F4DBFA2009AD}" type="doc">
      <dgm:prSet loTypeId="urn:microsoft.com/office/officeart/2005/8/layout/cycle4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44A9645-141B-45FE-9FCA-92A1F878EBCE}">
      <dgm:prSet phldrT="[Texto]"/>
      <dgm:spPr/>
      <dgm:t>
        <a:bodyPr/>
        <a:lstStyle/>
        <a:p>
          <a:r>
            <a:rPr lang="es-ES" dirty="0"/>
            <a:t>ACCES0 A DERECHOS</a:t>
          </a:r>
        </a:p>
      </dgm:t>
    </dgm:pt>
    <dgm:pt modelId="{4A0DFAAA-0C22-419E-A0B5-4940A0E869C5}" type="parTrans" cxnId="{61A9CE4B-8E36-474A-9742-C2EEEDD2A5E4}">
      <dgm:prSet/>
      <dgm:spPr/>
      <dgm:t>
        <a:bodyPr/>
        <a:lstStyle/>
        <a:p>
          <a:endParaRPr lang="es-ES"/>
        </a:p>
      </dgm:t>
    </dgm:pt>
    <dgm:pt modelId="{AF749F13-788B-4F92-920F-1C4393D7239E}" type="sibTrans" cxnId="{61A9CE4B-8E36-474A-9742-C2EEEDD2A5E4}">
      <dgm:prSet/>
      <dgm:spPr/>
      <dgm:t>
        <a:bodyPr/>
        <a:lstStyle/>
        <a:p>
          <a:endParaRPr lang="es-ES"/>
        </a:p>
      </dgm:t>
    </dgm:pt>
    <dgm:pt modelId="{06C1BC2E-2810-49E3-8CB9-56A58D0655E3}">
      <dgm:prSet phldrT="[Texto]"/>
      <dgm:spPr/>
      <dgm:t>
        <a:bodyPr/>
        <a:lstStyle/>
        <a:p>
          <a:r>
            <a:rPr lang="es-ES" dirty="0"/>
            <a:t>PRIMERA INFANCIA Y JUVENTUD</a:t>
          </a:r>
        </a:p>
      </dgm:t>
    </dgm:pt>
    <dgm:pt modelId="{E93C376D-096B-4669-9136-93269ACD3B46}" type="parTrans" cxnId="{6003DE80-07E9-4E85-B51E-C47B3AA998C6}">
      <dgm:prSet/>
      <dgm:spPr/>
      <dgm:t>
        <a:bodyPr/>
        <a:lstStyle/>
        <a:p>
          <a:endParaRPr lang="es-ES"/>
        </a:p>
      </dgm:t>
    </dgm:pt>
    <dgm:pt modelId="{A6DB5FE6-DE3A-4C56-BA51-C88CDADC1346}" type="sibTrans" cxnId="{6003DE80-07E9-4E85-B51E-C47B3AA998C6}">
      <dgm:prSet/>
      <dgm:spPr/>
      <dgm:t>
        <a:bodyPr/>
        <a:lstStyle/>
        <a:p>
          <a:endParaRPr lang="es-ES"/>
        </a:p>
      </dgm:t>
    </dgm:pt>
    <dgm:pt modelId="{8CB001AC-35E3-4CB6-B325-9A7E103BCA95}">
      <dgm:prSet phldrT="[Texto]"/>
      <dgm:spPr/>
      <dgm:t>
        <a:bodyPr/>
        <a:lstStyle/>
        <a:p>
          <a:r>
            <a:rPr lang="es-ES" dirty="0"/>
            <a:t>TRABAJO Y ECONOMÍA FAMILIAR</a:t>
          </a:r>
        </a:p>
      </dgm:t>
    </dgm:pt>
    <dgm:pt modelId="{1B936E13-B410-40EB-B6E7-1FD9BE85EDCE}" type="parTrans" cxnId="{456C4ACB-0978-49B5-A17F-5A867967F4D3}">
      <dgm:prSet/>
      <dgm:spPr/>
      <dgm:t>
        <a:bodyPr/>
        <a:lstStyle/>
        <a:p>
          <a:endParaRPr lang="es-ES"/>
        </a:p>
      </dgm:t>
    </dgm:pt>
    <dgm:pt modelId="{319D798C-5499-403B-AE08-316C3928BD33}" type="sibTrans" cxnId="{456C4ACB-0978-49B5-A17F-5A867967F4D3}">
      <dgm:prSet/>
      <dgm:spPr/>
      <dgm:t>
        <a:bodyPr/>
        <a:lstStyle/>
        <a:p>
          <a:endParaRPr lang="es-ES"/>
        </a:p>
      </dgm:t>
    </dgm:pt>
    <dgm:pt modelId="{E6490C07-DA5E-4C44-8A33-2303E78C629F}">
      <dgm:prSet phldrT="[Texto]"/>
      <dgm:spPr/>
      <dgm:t>
        <a:bodyPr/>
        <a:lstStyle/>
        <a:p>
          <a:r>
            <a:rPr lang="es-ES" dirty="0"/>
            <a:t>SALUD Y NUTRICIÓN</a:t>
          </a:r>
        </a:p>
      </dgm:t>
    </dgm:pt>
    <dgm:pt modelId="{10C634A4-F2C0-49D8-8003-3A6F58372CF7}" type="parTrans" cxnId="{8B856720-21CC-485F-A4A1-EDC6FA6F0E7B}">
      <dgm:prSet/>
      <dgm:spPr/>
      <dgm:t>
        <a:bodyPr/>
        <a:lstStyle/>
        <a:p>
          <a:endParaRPr lang="es-ES"/>
        </a:p>
      </dgm:t>
    </dgm:pt>
    <dgm:pt modelId="{38315B20-2E9F-4F5D-B84A-F047816E858D}" type="sibTrans" cxnId="{8B856720-21CC-485F-A4A1-EDC6FA6F0E7B}">
      <dgm:prSet/>
      <dgm:spPr/>
      <dgm:t>
        <a:bodyPr/>
        <a:lstStyle/>
        <a:p>
          <a:endParaRPr lang="es-ES"/>
        </a:p>
      </dgm:t>
    </dgm:pt>
    <dgm:pt modelId="{DDDFD95A-0FDA-42C8-9E80-9E0F49C5AF4E}" type="pres">
      <dgm:prSet presAssocID="{9C6FA2B8-589D-4DF6-BF2C-F4DBFA2009A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15AC7C97-9479-454C-B313-06E214106B5D}" type="pres">
      <dgm:prSet presAssocID="{9C6FA2B8-589D-4DF6-BF2C-F4DBFA2009AD}" presName="children" presStyleCnt="0"/>
      <dgm:spPr/>
    </dgm:pt>
    <dgm:pt modelId="{DF12C469-960A-45A2-AAB8-26A0D27DF239}" type="pres">
      <dgm:prSet presAssocID="{9C6FA2B8-589D-4DF6-BF2C-F4DBFA2009AD}" presName="childPlaceholder" presStyleCnt="0"/>
      <dgm:spPr/>
    </dgm:pt>
    <dgm:pt modelId="{FCF029FC-B7E0-47D0-B267-33BC271EE2A1}" type="pres">
      <dgm:prSet presAssocID="{9C6FA2B8-589D-4DF6-BF2C-F4DBFA2009AD}" presName="circle" presStyleCnt="0"/>
      <dgm:spPr/>
    </dgm:pt>
    <dgm:pt modelId="{282543EA-F9CD-44E8-A349-6B8A0C605475}" type="pres">
      <dgm:prSet presAssocID="{9C6FA2B8-589D-4DF6-BF2C-F4DBFA2009AD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8FB9DB2-A3B3-44AB-8A9E-075C4024D2A7}" type="pres">
      <dgm:prSet presAssocID="{9C6FA2B8-589D-4DF6-BF2C-F4DBFA2009AD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38B051A1-BB2A-42F3-B392-3AA7B68C800F}" type="pres">
      <dgm:prSet presAssocID="{9C6FA2B8-589D-4DF6-BF2C-F4DBFA2009AD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847062A-C233-47CB-8F05-4B91D3EDC060}" type="pres">
      <dgm:prSet presAssocID="{9C6FA2B8-589D-4DF6-BF2C-F4DBFA2009AD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40F01B9D-C8E1-4EB9-A64C-1762C47A25B4}" type="pres">
      <dgm:prSet presAssocID="{9C6FA2B8-589D-4DF6-BF2C-F4DBFA2009AD}" presName="quadrantPlaceholder" presStyleCnt="0"/>
      <dgm:spPr/>
    </dgm:pt>
    <dgm:pt modelId="{94DCE1D1-97F4-4154-9F28-1955656B6C0E}" type="pres">
      <dgm:prSet presAssocID="{9C6FA2B8-589D-4DF6-BF2C-F4DBFA2009AD}" presName="center1" presStyleLbl="fgShp" presStyleIdx="0" presStyleCnt="2"/>
      <dgm:spPr/>
    </dgm:pt>
    <dgm:pt modelId="{F08B109C-C9D7-4332-A31A-5EFFCF0F7F83}" type="pres">
      <dgm:prSet presAssocID="{9C6FA2B8-589D-4DF6-BF2C-F4DBFA2009AD}" presName="center2" presStyleLbl="fgShp" presStyleIdx="1" presStyleCnt="2"/>
      <dgm:spPr/>
    </dgm:pt>
  </dgm:ptLst>
  <dgm:cxnLst>
    <dgm:cxn modelId="{84E8F114-C7AE-4E76-BE58-453F06F547CB}" type="presOf" srcId="{06C1BC2E-2810-49E3-8CB9-56A58D0655E3}" destId="{D8FB9DB2-A3B3-44AB-8A9E-075C4024D2A7}" srcOrd="0" destOrd="0" presId="urn:microsoft.com/office/officeart/2005/8/layout/cycle4"/>
    <dgm:cxn modelId="{8B856720-21CC-485F-A4A1-EDC6FA6F0E7B}" srcId="{9C6FA2B8-589D-4DF6-BF2C-F4DBFA2009AD}" destId="{E6490C07-DA5E-4C44-8A33-2303E78C629F}" srcOrd="3" destOrd="0" parTransId="{10C634A4-F2C0-49D8-8003-3A6F58372CF7}" sibTransId="{38315B20-2E9F-4F5D-B84A-F047816E858D}"/>
    <dgm:cxn modelId="{52B6236B-3F4D-46E5-B947-A1A7265984FD}" type="presOf" srcId="{8CB001AC-35E3-4CB6-B325-9A7E103BCA95}" destId="{38B051A1-BB2A-42F3-B392-3AA7B68C800F}" srcOrd="0" destOrd="0" presId="urn:microsoft.com/office/officeart/2005/8/layout/cycle4"/>
    <dgm:cxn modelId="{61A9CE4B-8E36-474A-9742-C2EEEDD2A5E4}" srcId="{9C6FA2B8-589D-4DF6-BF2C-F4DBFA2009AD}" destId="{944A9645-141B-45FE-9FCA-92A1F878EBCE}" srcOrd="0" destOrd="0" parTransId="{4A0DFAAA-0C22-419E-A0B5-4940A0E869C5}" sibTransId="{AF749F13-788B-4F92-920F-1C4393D7239E}"/>
    <dgm:cxn modelId="{6003DE80-07E9-4E85-B51E-C47B3AA998C6}" srcId="{9C6FA2B8-589D-4DF6-BF2C-F4DBFA2009AD}" destId="{06C1BC2E-2810-49E3-8CB9-56A58D0655E3}" srcOrd="1" destOrd="0" parTransId="{E93C376D-096B-4669-9136-93269ACD3B46}" sibTransId="{A6DB5FE6-DE3A-4C56-BA51-C88CDADC1346}"/>
    <dgm:cxn modelId="{A850978E-7BC7-4E9D-A1E4-92FD02A13AB9}" type="presOf" srcId="{944A9645-141B-45FE-9FCA-92A1F878EBCE}" destId="{282543EA-F9CD-44E8-A349-6B8A0C605475}" srcOrd="0" destOrd="0" presId="urn:microsoft.com/office/officeart/2005/8/layout/cycle4"/>
    <dgm:cxn modelId="{161A80A8-9427-4737-AECD-1CBE69E00329}" type="presOf" srcId="{9C6FA2B8-589D-4DF6-BF2C-F4DBFA2009AD}" destId="{DDDFD95A-0FDA-42C8-9E80-9E0F49C5AF4E}" srcOrd="0" destOrd="0" presId="urn:microsoft.com/office/officeart/2005/8/layout/cycle4"/>
    <dgm:cxn modelId="{18ACA6AE-9ADC-4DD6-9FE5-D51132C3FCE5}" type="presOf" srcId="{E6490C07-DA5E-4C44-8A33-2303E78C629F}" destId="{B847062A-C233-47CB-8F05-4B91D3EDC060}" srcOrd="0" destOrd="0" presId="urn:microsoft.com/office/officeart/2005/8/layout/cycle4"/>
    <dgm:cxn modelId="{456C4ACB-0978-49B5-A17F-5A867967F4D3}" srcId="{9C6FA2B8-589D-4DF6-BF2C-F4DBFA2009AD}" destId="{8CB001AC-35E3-4CB6-B325-9A7E103BCA95}" srcOrd="2" destOrd="0" parTransId="{1B936E13-B410-40EB-B6E7-1FD9BE85EDCE}" sibTransId="{319D798C-5499-403B-AE08-316C3928BD33}"/>
    <dgm:cxn modelId="{BC4A29F6-3547-452B-885E-3EB5811587CB}" type="presParOf" srcId="{DDDFD95A-0FDA-42C8-9E80-9E0F49C5AF4E}" destId="{15AC7C97-9479-454C-B313-06E214106B5D}" srcOrd="0" destOrd="0" presId="urn:microsoft.com/office/officeart/2005/8/layout/cycle4"/>
    <dgm:cxn modelId="{E2FD0742-97B6-4A0F-AD6D-A34FF3D655AB}" type="presParOf" srcId="{15AC7C97-9479-454C-B313-06E214106B5D}" destId="{DF12C469-960A-45A2-AAB8-26A0D27DF239}" srcOrd="0" destOrd="0" presId="urn:microsoft.com/office/officeart/2005/8/layout/cycle4"/>
    <dgm:cxn modelId="{419A64C5-A366-43E8-B0E8-CF6CB682486B}" type="presParOf" srcId="{DDDFD95A-0FDA-42C8-9E80-9E0F49C5AF4E}" destId="{FCF029FC-B7E0-47D0-B267-33BC271EE2A1}" srcOrd="1" destOrd="0" presId="urn:microsoft.com/office/officeart/2005/8/layout/cycle4"/>
    <dgm:cxn modelId="{B5B02BF4-0A79-42A0-9EA0-F05478B3EBE4}" type="presParOf" srcId="{FCF029FC-B7E0-47D0-B267-33BC271EE2A1}" destId="{282543EA-F9CD-44E8-A349-6B8A0C605475}" srcOrd="0" destOrd="0" presId="urn:microsoft.com/office/officeart/2005/8/layout/cycle4"/>
    <dgm:cxn modelId="{0BFAB61B-5ACB-4D04-882E-C7A1218EBCD9}" type="presParOf" srcId="{FCF029FC-B7E0-47D0-B267-33BC271EE2A1}" destId="{D8FB9DB2-A3B3-44AB-8A9E-075C4024D2A7}" srcOrd="1" destOrd="0" presId="urn:microsoft.com/office/officeart/2005/8/layout/cycle4"/>
    <dgm:cxn modelId="{C00B4B4C-3867-4AFD-994E-ED67C614199D}" type="presParOf" srcId="{FCF029FC-B7E0-47D0-B267-33BC271EE2A1}" destId="{38B051A1-BB2A-42F3-B392-3AA7B68C800F}" srcOrd="2" destOrd="0" presId="urn:microsoft.com/office/officeart/2005/8/layout/cycle4"/>
    <dgm:cxn modelId="{DCAC78F9-BBD5-4CEA-B8AE-84650A094A43}" type="presParOf" srcId="{FCF029FC-B7E0-47D0-B267-33BC271EE2A1}" destId="{B847062A-C233-47CB-8F05-4B91D3EDC060}" srcOrd="3" destOrd="0" presId="urn:microsoft.com/office/officeart/2005/8/layout/cycle4"/>
    <dgm:cxn modelId="{67DC3C00-A3F7-4B32-97C1-A9A8D264E75A}" type="presParOf" srcId="{FCF029FC-B7E0-47D0-B267-33BC271EE2A1}" destId="{40F01B9D-C8E1-4EB9-A64C-1762C47A25B4}" srcOrd="4" destOrd="0" presId="urn:microsoft.com/office/officeart/2005/8/layout/cycle4"/>
    <dgm:cxn modelId="{8F5570A0-8431-4BA1-9091-24DE9DE079A1}" type="presParOf" srcId="{DDDFD95A-0FDA-42C8-9E80-9E0F49C5AF4E}" destId="{94DCE1D1-97F4-4154-9F28-1955656B6C0E}" srcOrd="2" destOrd="0" presId="urn:microsoft.com/office/officeart/2005/8/layout/cycle4"/>
    <dgm:cxn modelId="{236AF859-8285-43B3-A058-DC523A1F9D50}" type="presParOf" srcId="{DDDFD95A-0FDA-42C8-9E80-9E0F49C5AF4E}" destId="{F08B109C-C9D7-4332-A31A-5EFFCF0F7F83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84E390-6E65-4084-BF83-381EC94E6280}" type="doc">
      <dgm:prSet loTypeId="urn:microsoft.com/office/officeart/2005/8/layout/defaul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359E0ACB-D578-4A7B-B57D-9B52B8EBA913}">
      <dgm:prSet phldrT="[Texto]"/>
      <dgm:spPr/>
      <dgm:t>
        <a:bodyPr/>
        <a:lstStyle/>
        <a:p>
          <a:r>
            <a:rPr lang="es-ES" dirty="0"/>
            <a:t>RENAPER</a:t>
          </a:r>
        </a:p>
      </dgm:t>
    </dgm:pt>
    <dgm:pt modelId="{11D7EB5D-B762-45A2-9150-EB7990F7D763}" type="parTrans" cxnId="{47C3693A-319C-4E6C-B786-1C2AB602E5CC}">
      <dgm:prSet/>
      <dgm:spPr/>
      <dgm:t>
        <a:bodyPr/>
        <a:lstStyle/>
        <a:p>
          <a:endParaRPr lang="es-ES"/>
        </a:p>
      </dgm:t>
    </dgm:pt>
    <dgm:pt modelId="{1DD4016A-2211-4A9D-AB5C-D2745D48FA90}" type="sibTrans" cxnId="{47C3693A-319C-4E6C-B786-1C2AB602E5CC}">
      <dgm:prSet/>
      <dgm:spPr/>
      <dgm:t>
        <a:bodyPr/>
        <a:lstStyle/>
        <a:p>
          <a:endParaRPr lang="es-ES"/>
        </a:p>
      </dgm:t>
    </dgm:pt>
    <dgm:pt modelId="{F3202C8B-E338-4628-8D4C-F17F2049F261}">
      <dgm:prSet phldrT="[Texto]"/>
      <dgm:spPr/>
      <dgm:t>
        <a:bodyPr/>
        <a:lstStyle/>
        <a:p>
          <a:r>
            <a:rPr lang="es-ES" dirty="0"/>
            <a:t>TARIFA SOCIAL</a:t>
          </a:r>
        </a:p>
      </dgm:t>
    </dgm:pt>
    <dgm:pt modelId="{F24F378B-AC1F-43B0-8D16-F64C7E11CD50}" type="parTrans" cxnId="{B4DF046F-3060-4D90-8C92-06074EA5011E}">
      <dgm:prSet/>
      <dgm:spPr/>
      <dgm:t>
        <a:bodyPr/>
        <a:lstStyle/>
        <a:p>
          <a:endParaRPr lang="es-ES"/>
        </a:p>
      </dgm:t>
    </dgm:pt>
    <dgm:pt modelId="{29684FA9-AFD2-44B1-AD4E-1298465A7B9E}" type="sibTrans" cxnId="{B4DF046F-3060-4D90-8C92-06074EA5011E}">
      <dgm:prSet/>
      <dgm:spPr/>
      <dgm:t>
        <a:bodyPr/>
        <a:lstStyle/>
        <a:p>
          <a:endParaRPr lang="es-ES"/>
        </a:p>
      </dgm:t>
    </dgm:pt>
    <dgm:pt modelId="{56F16283-6B1B-471B-8420-CD4537A68CA8}">
      <dgm:prSet phldrT="[Texto]"/>
      <dgm:spPr/>
      <dgm:t>
        <a:bodyPr/>
        <a:lstStyle/>
        <a:p>
          <a:r>
            <a:rPr lang="es-ES" dirty="0"/>
            <a:t>DESARROLLO SOCIAL</a:t>
          </a:r>
        </a:p>
      </dgm:t>
    </dgm:pt>
    <dgm:pt modelId="{3BE21E1A-AB5A-4AC3-9BE2-627D99088FC0}" type="parTrans" cxnId="{D4DFD8C1-C285-4336-9347-E27DCFCA28F1}">
      <dgm:prSet/>
      <dgm:spPr/>
      <dgm:t>
        <a:bodyPr/>
        <a:lstStyle/>
        <a:p>
          <a:endParaRPr lang="es-ES"/>
        </a:p>
      </dgm:t>
    </dgm:pt>
    <dgm:pt modelId="{24A44FB7-27AD-46E2-9050-F80BF202EF7D}" type="sibTrans" cxnId="{D4DFD8C1-C285-4336-9347-E27DCFCA28F1}">
      <dgm:prSet/>
      <dgm:spPr/>
      <dgm:t>
        <a:bodyPr/>
        <a:lstStyle/>
        <a:p>
          <a:endParaRPr lang="es-ES"/>
        </a:p>
      </dgm:t>
    </dgm:pt>
    <dgm:pt modelId="{27496D2F-4775-490A-AFA8-AC36E5797717}">
      <dgm:prSet phldrT="[Texto]"/>
      <dgm:spPr/>
      <dgm:t>
        <a:bodyPr/>
        <a:lstStyle/>
        <a:p>
          <a:r>
            <a:rPr lang="es-ES" dirty="0"/>
            <a:t>CULTURA</a:t>
          </a:r>
        </a:p>
      </dgm:t>
    </dgm:pt>
    <dgm:pt modelId="{CAD49F0D-CFAA-4BE2-ADB7-09CEB4AB743B}" type="parTrans" cxnId="{A9944E53-8146-4B3B-A6FC-37D8E4B94B6B}">
      <dgm:prSet/>
      <dgm:spPr/>
      <dgm:t>
        <a:bodyPr/>
        <a:lstStyle/>
        <a:p>
          <a:endParaRPr lang="es-ES"/>
        </a:p>
      </dgm:t>
    </dgm:pt>
    <dgm:pt modelId="{65D86AE6-C79D-4F4B-832B-A2D75286499E}" type="sibTrans" cxnId="{A9944E53-8146-4B3B-A6FC-37D8E4B94B6B}">
      <dgm:prSet/>
      <dgm:spPr/>
      <dgm:t>
        <a:bodyPr/>
        <a:lstStyle/>
        <a:p>
          <a:endParaRPr lang="es-ES"/>
        </a:p>
      </dgm:t>
    </dgm:pt>
    <dgm:pt modelId="{6AAB9107-7F16-4D37-9160-83B9250CE601}">
      <dgm:prSet phldrT="[Texto]"/>
      <dgm:spPr/>
      <dgm:t>
        <a:bodyPr/>
        <a:lstStyle/>
        <a:p>
          <a:r>
            <a:rPr lang="es-ES" dirty="0"/>
            <a:t>MIGRACIONES</a:t>
          </a:r>
        </a:p>
      </dgm:t>
    </dgm:pt>
    <dgm:pt modelId="{06DE5573-42A7-45BA-A487-2431CBF6DC05}" type="parTrans" cxnId="{E95806EE-050E-4B22-8032-4A781A71CA34}">
      <dgm:prSet/>
      <dgm:spPr/>
      <dgm:t>
        <a:bodyPr/>
        <a:lstStyle/>
        <a:p>
          <a:endParaRPr lang="es-ES"/>
        </a:p>
      </dgm:t>
    </dgm:pt>
    <dgm:pt modelId="{CE154478-92B3-4137-B356-CD85A2D9B913}" type="sibTrans" cxnId="{E95806EE-050E-4B22-8032-4A781A71CA34}">
      <dgm:prSet/>
      <dgm:spPr/>
      <dgm:t>
        <a:bodyPr/>
        <a:lstStyle/>
        <a:p>
          <a:endParaRPr lang="es-ES"/>
        </a:p>
      </dgm:t>
    </dgm:pt>
    <dgm:pt modelId="{C6A1E8B6-758E-4019-8FF7-9C3BB871F8C2}">
      <dgm:prSet phldrT="[Texto]"/>
      <dgm:spPr/>
      <dgm:t>
        <a:bodyPr/>
        <a:lstStyle/>
        <a:p>
          <a:r>
            <a:rPr lang="es-ES" dirty="0"/>
            <a:t>ANSES</a:t>
          </a:r>
        </a:p>
      </dgm:t>
    </dgm:pt>
    <dgm:pt modelId="{889418C6-E367-43A8-B3BB-F6914192651A}" type="parTrans" cxnId="{56D20C42-4E6D-44AD-85F1-99B54B7E6582}">
      <dgm:prSet/>
      <dgm:spPr/>
      <dgm:t>
        <a:bodyPr/>
        <a:lstStyle/>
        <a:p>
          <a:endParaRPr lang="es-ES"/>
        </a:p>
      </dgm:t>
    </dgm:pt>
    <dgm:pt modelId="{9EAE3ED6-3EA6-4817-A88F-1320E294B5E0}" type="sibTrans" cxnId="{56D20C42-4E6D-44AD-85F1-99B54B7E6582}">
      <dgm:prSet/>
      <dgm:spPr/>
      <dgm:t>
        <a:bodyPr/>
        <a:lstStyle/>
        <a:p>
          <a:endParaRPr lang="es-ES"/>
        </a:p>
      </dgm:t>
    </dgm:pt>
    <dgm:pt modelId="{E7D4F6C4-53FA-441A-B38C-4313DDBEADF7}">
      <dgm:prSet phldrT="[Texto]"/>
      <dgm:spPr/>
      <dgm:t>
        <a:bodyPr/>
        <a:lstStyle/>
        <a:p>
          <a:r>
            <a:rPr lang="es-ES" dirty="0"/>
            <a:t>SUBE</a:t>
          </a:r>
        </a:p>
      </dgm:t>
    </dgm:pt>
    <dgm:pt modelId="{700E6D3B-233B-4905-B244-E88864988313}" type="parTrans" cxnId="{A0A0137A-6082-4733-BB8C-15884EC322E3}">
      <dgm:prSet/>
      <dgm:spPr/>
      <dgm:t>
        <a:bodyPr/>
        <a:lstStyle/>
        <a:p>
          <a:endParaRPr lang="es-ES"/>
        </a:p>
      </dgm:t>
    </dgm:pt>
    <dgm:pt modelId="{D07696DC-07C5-4B08-AD71-37D8A72B791C}" type="sibTrans" cxnId="{A0A0137A-6082-4733-BB8C-15884EC322E3}">
      <dgm:prSet/>
      <dgm:spPr/>
      <dgm:t>
        <a:bodyPr/>
        <a:lstStyle/>
        <a:p>
          <a:endParaRPr lang="es-ES"/>
        </a:p>
      </dgm:t>
    </dgm:pt>
    <dgm:pt modelId="{D0411169-54A7-4F8E-A1F3-257F8C236062}">
      <dgm:prSet phldrT="[Texto]"/>
      <dgm:spPr/>
      <dgm:t>
        <a:bodyPr/>
        <a:lstStyle/>
        <a:p>
          <a:r>
            <a:rPr lang="es-ES" dirty="0"/>
            <a:t>ASESORAMIENTO LEGAL</a:t>
          </a:r>
        </a:p>
      </dgm:t>
    </dgm:pt>
    <dgm:pt modelId="{01B5B637-BFB1-4A44-9838-5949FE57FB43}" type="parTrans" cxnId="{AB64A7DE-652A-4329-AB3A-12492E109E9E}">
      <dgm:prSet/>
      <dgm:spPr/>
      <dgm:t>
        <a:bodyPr/>
        <a:lstStyle/>
        <a:p>
          <a:endParaRPr lang="es-ES"/>
        </a:p>
      </dgm:t>
    </dgm:pt>
    <dgm:pt modelId="{708C1984-3A05-4251-A13A-E1CCE475D952}" type="sibTrans" cxnId="{AB64A7DE-652A-4329-AB3A-12492E109E9E}">
      <dgm:prSet/>
      <dgm:spPr/>
      <dgm:t>
        <a:bodyPr/>
        <a:lstStyle/>
        <a:p>
          <a:endParaRPr lang="es-ES"/>
        </a:p>
      </dgm:t>
    </dgm:pt>
    <dgm:pt modelId="{DE11B8A3-4EE5-4453-887D-C23732971A06}">
      <dgm:prSet phldrT="[Texto]"/>
      <dgm:spPr/>
      <dgm:t>
        <a:bodyPr/>
        <a:lstStyle/>
        <a:p>
          <a:r>
            <a:rPr lang="es-ES" dirty="0"/>
            <a:t>INCLUSIÓN DIGITAL</a:t>
          </a:r>
        </a:p>
      </dgm:t>
    </dgm:pt>
    <dgm:pt modelId="{7BFE6BF9-2AAD-4743-B9B7-195612A8F146}" type="parTrans" cxnId="{7A3C884C-9ECE-4242-9ADB-C981305FD082}">
      <dgm:prSet/>
      <dgm:spPr/>
      <dgm:t>
        <a:bodyPr/>
        <a:lstStyle/>
        <a:p>
          <a:endParaRPr lang="es-ES"/>
        </a:p>
      </dgm:t>
    </dgm:pt>
    <dgm:pt modelId="{6EFEEE3D-E623-4564-B416-C0B7E9D46183}" type="sibTrans" cxnId="{7A3C884C-9ECE-4242-9ADB-C981305FD082}">
      <dgm:prSet/>
      <dgm:spPr/>
      <dgm:t>
        <a:bodyPr/>
        <a:lstStyle/>
        <a:p>
          <a:endParaRPr lang="es-ES"/>
        </a:p>
      </dgm:t>
    </dgm:pt>
    <dgm:pt modelId="{FF22EAF6-0304-432B-82AF-89296EF4D188}">
      <dgm:prSet phldrT="[Texto]"/>
      <dgm:spPr/>
      <dgm:t>
        <a:bodyPr/>
        <a:lstStyle/>
        <a:p>
          <a:r>
            <a:rPr lang="es-ES" dirty="0"/>
            <a:t>PAMI</a:t>
          </a:r>
        </a:p>
      </dgm:t>
    </dgm:pt>
    <dgm:pt modelId="{ACD57314-CE59-4251-9B6E-3E95690D50D7}" type="parTrans" cxnId="{3CEDBB6B-0B22-42AD-9BC1-3778E46E8826}">
      <dgm:prSet/>
      <dgm:spPr/>
      <dgm:t>
        <a:bodyPr/>
        <a:lstStyle/>
        <a:p>
          <a:endParaRPr lang="es-ES"/>
        </a:p>
      </dgm:t>
    </dgm:pt>
    <dgm:pt modelId="{5AD4DB61-CF52-4B33-991A-B09B0BA78EAC}" type="sibTrans" cxnId="{3CEDBB6B-0B22-42AD-9BC1-3778E46E8826}">
      <dgm:prSet/>
      <dgm:spPr/>
      <dgm:t>
        <a:bodyPr/>
        <a:lstStyle/>
        <a:p>
          <a:endParaRPr lang="es-ES"/>
        </a:p>
      </dgm:t>
    </dgm:pt>
    <dgm:pt modelId="{2F618C77-56D9-4828-BEA2-47F773220A9E}">
      <dgm:prSet phldrT="[Texto]"/>
      <dgm:spPr/>
      <dgm:t>
        <a:bodyPr/>
        <a:lstStyle/>
        <a:p>
          <a:r>
            <a:rPr lang="es-ES" dirty="0"/>
            <a:t>SEDRONAR</a:t>
          </a:r>
        </a:p>
      </dgm:t>
    </dgm:pt>
    <dgm:pt modelId="{390D4801-32E5-485D-88C4-3640D945D507}" type="parTrans" cxnId="{9BB7A511-DE1A-46B0-B84A-E2F03A4C608E}">
      <dgm:prSet/>
      <dgm:spPr/>
      <dgm:t>
        <a:bodyPr/>
        <a:lstStyle/>
        <a:p>
          <a:endParaRPr lang="es-ES"/>
        </a:p>
      </dgm:t>
    </dgm:pt>
    <dgm:pt modelId="{BA2AA6A9-BE47-4F7A-83D3-DE49B7EB4841}" type="sibTrans" cxnId="{9BB7A511-DE1A-46B0-B84A-E2F03A4C608E}">
      <dgm:prSet/>
      <dgm:spPr/>
      <dgm:t>
        <a:bodyPr/>
        <a:lstStyle/>
        <a:p>
          <a:endParaRPr lang="es-ES"/>
        </a:p>
      </dgm:t>
    </dgm:pt>
    <dgm:pt modelId="{A73097AD-1981-4C8A-A8AA-311A32A74C0B}">
      <dgm:prSet phldrT="[Texto]"/>
      <dgm:spPr/>
      <dgm:t>
        <a:bodyPr/>
        <a:lstStyle/>
        <a:p>
          <a:r>
            <a:rPr lang="es-ES" dirty="0"/>
            <a:t>ORIENTACIÓN LABORAL</a:t>
          </a:r>
        </a:p>
      </dgm:t>
    </dgm:pt>
    <dgm:pt modelId="{68BCB28D-200A-4AF2-854F-2752F91618E1}" type="parTrans" cxnId="{E0B5C04B-3FA6-42AE-81E9-F3A78E724677}">
      <dgm:prSet/>
      <dgm:spPr/>
      <dgm:t>
        <a:bodyPr/>
        <a:lstStyle/>
        <a:p>
          <a:endParaRPr lang="es-ES"/>
        </a:p>
      </dgm:t>
    </dgm:pt>
    <dgm:pt modelId="{C28981E4-7D9C-4AE8-B34D-E35218A17D9E}" type="sibTrans" cxnId="{E0B5C04B-3FA6-42AE-81E9-F3A78E724677}">
      <dgm:prSet/>
      <dgm:spPr/>
      <dgm:t>
        <a:bodyPr/>
        <a:lstStyle/>
        <a:p>
          <a:endParaRPr lang="es-ES"/>
        </a:p>
      </dgm:t>
    </dgm:pt>
    <dgm:pt modelId="{C452B640-7556-47DC-82EB-1C2C840B3B14}">
      <dgm:prSet phldrT="[Texto]"/>
      <dgm:spPr/>
      <dgm:t>
        <a:bodyPr/>
        <a:lstStyle/>
        <a:p>
          <a:r>
            <a:rPr lang="es-ES" dirty="0"/>
            <a:t>SEGURIDAD VIAL</a:t>
          </a:r>
        </a:p>
      </dgm:t>
    </dgm:pt>
    <dgm:pt modelId="{4CD9D33F-7609-4531-A403-69ADD3F4E502}" type="parTrans" cxnId="{D620898B-4B60-4F2C-A0B8-B361EC57C8BC}">
      <dgm:prSet/>
      <dgm:spPr/>
      <dgm:t>
        <a:bodyPr/>
        <a:lstStyle/>
        <a:p>
          <a:endParaRPr lang="es-ES"/>
        </a:p>
      </dgm:t>
    </dgm:pt>
    <dgm:pt modelId="{DC5F70E9-42FD-47B7-B4B0-3322758EB3EC}" type="sibTrans" cxnId="{D620898B-4B60-4F2C-A0B8-B361EC57C8BC}">
      <dgm:prSet/>
      <dgm:spPr/>
      <dgm:t>
        <a:bodyPr/>
        <a:lstStyle/>
        <a:p>
          <a:endParaRPr lang="es-ES"/>
        </a:p>
      </dgm:t>
    </dgm:pt>
    <dgm:pt modelId="{62ED97B4-A6B6-4723-944D-C0779131F433}">
      <dgm:prSet phldrT="[Texto]"/>
      <dgm:spPr/>
      <dgm:t>
        <a:bodyPr/>
        <a:lstStyle/>
        <a:p>
          <a:r>
            <a:rPr lang="es-ES" dirty="0"/>
            <a:t>SALUD</a:t>
          </a:r>
        </a:p>
      </dgm:t>
    </dgm:pt>
    <dgm:pt modelId="{FABD3D96-44BC-43A0-8963-135B4FD9D036}" type="parTrans" cxnId="{AA0F7B80-46A3-4D0E-9D8B-7FCFA3243BC0}">
      <dgm:prSet/>
      <dgm:spPr/>
      <dgm:t>
        <a:bodyPr/>
        <a:lstStyle/>
        <a:p>
          <a:endParaRPr lang="es-ES"/>
        </a:p>
      </dgm:t>
    </dgm:pt>
    <dgm:pt modelId="{8D190817-741A-4C99-90BE-1E2D06E30E55}" type="sibTrans" cxnId="{AA0F7B80-46A3-4D0E-9D8B-7FCFA3243BC0}">
      <dgm:prSet/>
      <dgm:spPr/>
      <dgm:t>
        <a:bodyPr/>
        <a:lstStyle/>
        <a:p>
          <a:endParaRPr lang="es-ES"/>
        </a:p>
      </dgm:t>
    </dgm:pt>
    <dgm:pt modelId="{3CA45898-4D5F-4E42-B684-F2D24AA304B8}">
      <dgm:prSet phldrT="[Texto]"/>
      <dgm:spPr/>
      <dgm:t>
        <a:bodyPr/>
        <a:lstStyle/>
        <a:p>
          <a:r>
            <a:rPr lang="es-ES" dirty="0"/>
            <a:t>POLÍTICA DE GÉNERO</a:t>
          </a:r>
        </a:p>
      </dgm:t>
    </dgm:pt>
    <dgm:pt modelId="{B0358BBC-72F7-4C73-AA3D-4CAF4DDDA672}" type="parTrans" cxnId="{4A602BC4-DA4D-4627-AF8E-B96C94DC1E27}">
      <dgm:prSet/>
      <dgm:spPr/>
      <dgm:t>
        <a:bodyPr/>
        <a:lstStyle/>
        <a:p>
          <a:endParaRPr lang="es-ES"/>
        </a:p>
      </dgm:t>
    </dgm:pt>
    <dgm:pt modelId="{59B9F34F-2FDF-4ECB-86CD-342DFD9459D9}" type="sibTrans" cxnId="{4A602BC4-DA4D-4627-AF8E-B96C94DC1E27}">
      <dgm:prSet/>
      <dgm:spPr/>
      <dgm:t>
        <a:bodyPr/>
        <a:lstStyle/>
        <a:p>
          <a:endParaRPr lang="es-ES"/>
        </a:p>
      </dgm:t>
    </dgm:pt>
    <dgm:pt modelId="{3BFBB34F-44F3-48F6-993D-72E9560CCF77}" type="pres">
      <dgm:prSet presAssocID="{B984E390-6E65-4084-BF83-381EC94E6280}" presName="diagram" presStyleCnt="0">
        <dgm:presLayoutVars>
          <dgm:dir/>
          <dgm:resizeHandles val="exact"/>
        </dgm:presLayoutVars>
      </dgm:prSet>
      <dgm:spPr/>
    </dgm:pt>
    <dgm:pt modelId="{1DE48C70-C073-43E2-8A5E-692364C8BAF5}" type="pres">
      <dgm:prSet presAssocID="{359E0ACB-D578-4A7B-B57D-9B52B8EBA913}" presName="node" presStyleLbl="node1" presStyleIdx="0" presStyleCnt="15">
        <dgm:presLayoutVars>
          <dgm:bulletEnabled val="1"/>
        </dgm:presLayoutVars>
      </dgm:prSet>
      <dgm:spPr/>
    </dgm:pt>
    <dgm:pt modelId="{4F12408B-48D2-4B7D-8C63-7359A1EE3E6F}" type="pres">
      <dgm:prSet presAssocID="{1DD4016A-2211-4A9D-AB5C-D2745D48FA90}" presName="sibTrans" presStyleCnt="0"/>
      <dgm:spPr/>
    </dgm:pt>
    <dgm:pt modelId="{D8FC46C8-0ECF-4A2A-BF8D-545795DB5247}" type="pres">
      <dgm:prSet presAssocID="{C6A1E8B6-758E-4019-8FF7-9C3BB871F8C2}" presName="node" presStyleLbl="node1" presStyleIdx="1" presStyleCnt="15">
        <dgm:presLayoutVars>
          <dgm:bulletEnabled val="1"/>
        </dgm:presLayoutVars>
      </dgm:prSet>
      <dgm:spPr/>
    </dgm:pt>
    <dgm:pt modelId="{1F691349-6719-4B9C-91B4-A92CE9CFD476}" type="pres">
      <dgm:prSet presAssocID="{9EAE3ED6-3EA6-4817-A88F-1320E294B5E0}" presName="sibTrans" presStyleCnt="0"/>
      <dgm:spPr/>
    </dgm:pt>
    <dgm:pt modelId="{E83C2BE9-7154-4609-A610-0BEC94A2E3A4}" type="pres">
      <dgm:prSet presAssocID="{E7D4F6C4-53FA-441A-B38C-4313DDBEADF7}" presName="node" presStyleLbl="node1" presStyleIdx="2" presStyleCnt="15">
        <dgm:presLayoutVars>
          <dgm:bulletEnabled val="1"/>
        </dgm:presLayoutVars>
      </dgm:prSet>
      <dgm:spPr/>
    </dgm:pt>
    <dgm:pt modelId="{AA2756EB-97C6-4E08-B66C-F7E3849BFE9E}" type="pres">
      <dgm:prSet presAssocID="{D07696DC-07C5-4B08-AD71-37D8A72B791C}" presName="sibTrans" presStyleCnt="0"/>
      <dgm:spPr/>
    </dgm:pt>
    <dgm:pt modelId="{28D6194B-BE5F-4AF1-AA9E-C49915E4DBFE}" type="pres">
      <dgm:prSet presAssocID="{F3202C8B-E338-4628-8D4C-F17F2049F261}" presName="node" presStyleLbl="node1" presStyleIdx="3" presStyleCnt="15">
        <dgm:presLayoutVars>
          <dgm:bulletEnabled val="1"/>
        </dgm:presLayoutVars>
      </dgm:prSet>
      <dgm:spPr/>
    </dgm:pt>
    <dgm:pt modelId="{9B6A20C0-A06A-4DDE-A882-9BADD01D8998}" type="pres">
      <dgm:prSet presAssocID="{29684FA9-AFD2-44B1-AD4E-1298465A7B9E}" presName="sibTrans" presStyleCnt="0"/>
      <dgm:spPr/>
    </dgm:pt>
    <dgm:pt modelId="{C0287B06-8D97-4778-808B-4BA6B5B91AC0}" type="pres">
      <dgm:prSet presAssocID="{56F16283-6B1B-471B-8420-CD4537A68CA8}" presName="node" presStyleLbl="node1" presStyleIdx="4" presStyleCnt="15">
        <dgm:presLayoutVars>
          <dgm:bulletEnabled val="1"/>
        </dgm:presLayoutVars>
      </dgm:prSet>
      <dgm:spPr/>
    </dgm:pt>
    <dgm:pt modelId="{21E93175-BEBA-42AF-8B1B-6F2D8C51D074}" type="pres">
      <dgm:prSet presAssocID="{24A44FB7-27AD-46E2-9050-F80BF202EF7D}" presName="sibTrans" presStyleCnt="0"/>
      <dgm:spPr/>
    </dgm:pt>
    <dgm:pt modelId="{B4A72A34-A3BB-4181-B3D4-369D617D27B8}" type="pres">
      <dgm:prSet presAssocID="{27496D2F-4775-490A-AFA8-AC36E5797717}" presName="node" presStyleLbl="node1" presStyleIdx="5" presStyleCnt="15">
        <dgm:presLayoutVars>
          <dgm:bulletEnabled val="1"/>
        </dgm:presLayoutVars>
      </dgm:prSet>
      <dgm:spPr/>
    </dgm:pt>
    <dgm:pt modelId="{C1CCE2E5-1049-4B05-ABCB-2D451D65533B}" type="pres">
      <dgm:prSet presAssocID="{65D86AE6-C79D-4F4B-832B-A2D75286499E}" presName="sibTrans" presStyleCnt="0"/>
      <dgm:spPr/>
    </dgm:pt>
    <dgm:pt modelId="{1D42BC9F-3E35-4C83-8A5B-704D3C403CBE}" type="pres">
      <dgm:prSet presAssocID="{6AAB9107-7F16-4D37-9160-83B9250CE601}" presName="node" presStyleLbl="node1" presStyleIdx="6" presStyleCnt="15">
        <dgm:presLayoutVars>
          <dgm:bulletEnabled val="1"/>
        </dgm:presLayoutVars>
      </dgm:prSet>
      <dgm:spPr/>
    </dgm:pt>
    <dgm:pt modelId="{787B1EAC-75D6-4F9D-96FD-378EE47E1271}" type="pres">
      <dgm:prSet presAssocID="{CE154478-92B3-4137-B356-CD85A2D9B913}" presName="sibTrans" presStyleCnt="0"/>
      <dgm:spPr/>
    </dgm:pt>
    <dgm:pt modelId="{A2968031-A55B-4961-8FD7-EA2221F37466}" type="pres">
      <dgm:prSet presAssocID="{D0411169-54A7-4F8E-A1F3-257F8C236062}" presName="node" presStyleLbl="node1" presStyleIdx="7" presStyleCnt="15">
        <dgm:presLayoutVars>
          <dgm:bulletEnabled val="1"/>
        </dgm:presLayoutVars>
      </dgm:prSet>
      <dgm:spPr/>
    </dgm:pt>
    <dgm:pt modelId="{361B84F5-2947-4721-BD69-3CBDC34B9AFA}" type="pres">
      <dgm:prSet presAssocID="{708C1984-3A05-4251-A13A-E1CCE475D952}" presName="sibTrans" presStyleCnt="0"/>
      <dgm:spPr/>
    </dgm:pt>
    <dgm:pt modelId="{D3E40348-AAB5-4165-8223-797B6A468359}" type="pres">
      <dgm:prSet presAssocID="{DE11B8A3-4EE5-4453-887D-C23732971A06}" presName="node" presStyleLbl="node1" presStyleIdx="8" presStyleCnt="15">
        <dgm:presLayoutVars>
          <dgm:bulletEnabled val="1"/>
        </dgm:presLayoutVars>
      </dgm:prSet>
      <dgm:spPr/>
    </dgm:pt>
    <dgm:pt modelId="{BEAB7224-5E84-43FC-8735-69B51DDBF62B}" type="pres">
      <dgm:prSet presAssocID="{6EFEEE3D-E623-4564-B416-C0B7E9D46183}" presName="sibTrans" presStyleCnt="0"/>
      <dgm:spPr/>
    </dgm:pt>
    <dgm:pt modelId="{B08E7EA0-63A5-4F08-A6B6-7C8FB1685D3E}" type="pres">
      <dgm:prSet presAssocID="{FF22EAF6-0304-432B-82AF-89296EF4D188}" presName="node" presStyleLbl="node1" presStyleIdx="9" presStyleCnt="15">
        <dgm:presLayoutVars>
          <dgm:bulletEnabled val="1"/>
        </dgm:presLayoutVars>
      </dgm:prSet>
      <dgm:spPr/>
    </dgm:pt>
    <dgm:pt modelId="{5356BB1A-5903-4D0A-8731-06294D046DB3}" type="pres">
      <dgm:prSet presAssocID="{5AD4DB61-CF52-4B33-991A-B09B0BA78EAC}" presName="sibTrans" presStyleCnt="0"/>
      <dgm:spPr/>
    </dgm:pt>
    <dgm:pt modelId="{C9E1E129-636E-4BE1-A929-844C4F35AB2B}" type="pres">
      <dgm:prSet presAssocID="{2F618C77-56D9-4828-BEA2-47F773220A9E}" presName="node" presStyleLbl="node1" presStyleIdx="10" presStyleCnt="15">
        <dgm:presLayoutVars>
          <dgm:bulletEnabled val="1"/>
        </dgm:presLayoutVars>
      </dgm:prSet>
      <dgm:spPr/>
    </dgm:pt>
    <dgm:pt modelId="{DB543266-6C7E-46BC-935B-94A3D08BEFD9}" type="pres">
      <dgm:prSet presAssocID="{BA2AA6A9-BE47-4F7A-83D3-DE49B7EB4841}" presName="sibTrans" presStyleCnt="0"/>
      <dgm:spPr/>
    </dgm:pt>
    <dgm:pt modelId="{43423E83-C009-4DF1-A844-62B6B17AED77}" type="pres">
      <dgm:prSet presAssocID="{A73097AD-1981-4C8A-A8AA-311A32A74C0B}" presName="node" presStyleLbl="node1" presStyleIdx="11" presStyleCnt="15">
        <dgm:presLayoutVars>
          <dgm:bulletEnabled val="1"/>
        </dgm:presLayoutVars>
      </dgm:prSet>
      <dgm:spPr/>
    </dgm:pt>
    <dgm:pt modelId="{E7049C9C-65AD-4ED1-B502-E231057E2ACB}" type="pres">
      <dgm:prSet presAssocID="{C28981E4-7D9C-4AE8-B34D-E35218A17D9E}" presName="sibTrans" presStyleCnt="0"/>
      <dgm:spPr/>
    </dgm:pt>
    <dgm:pt modelId="{8159C030-4563-40E2-A87E-39CFC4209AAF}" type="pres">
      <dgm:prSet presAssocID="{C452B640-7556-47DC-82EB-1C2C840B3B14}" presName="node" presStyleLbl="node1" presStyleIdx="12" presStyleCnt="15">
        <dgm:presLayoutVars>
          <dgm:bulletEnabled val="1"/>
        </dgm:presLayoutVars>
      </dgm:prSet>
      <dgm:spPr/>
    </dgm:pt>
    <dgm:pt modelId="{288E37C7-6FE4-4785-A1E2-1D8BE1828E37}" type="pres">
      <dgm:prSet presAssocID="{DC5F70E9-42FD-47B7-B4B0-3322758EB3EC}" presName="sibTrans" presStyleCnt="0"/>
      <dgm:spPr/>
    </dgm:pt>
    <dgm:pt modelId="{18F503AC-3ED4-4B7C-BBB9-C876925D3170}" type="pres">
      <dgm:prSet presAssocID="{62ED97B4-A6B6-4723-944D-C0779131F433}" presName="node" presStyleLbl="node1" presStyleIdx="13" presStyleCnt="15">
        <dgm:presLayoutVars>
          <dgm:bulletEnabled val="1"/>
        </dgm:presLayoutVars>
      </dgm:prSet>
      <dgm:spPr/>
    </dgm:pt>
    <dgm:pt modelId="{11C48917-3621-4F45-91C2-37667D8B8564}" type="pres">
      <dgm:prSet presAssocID="{8D190817-741A-4C99-90BE-1E2D06E30E55}" presName="sibTrans" presStyleCnt="0"/>
      <dgm:spPr/>
    </dgm:pt>
    <dgm:pt modelId="{AAB6E5BD-ED2D-4A05-8510-925D43460088}" type="pres">
      <dgm:prSet presAssocID="{3CA45898-4D5F-4E42-B684-F2D24AA304B8}" presName="node" presStyleLbl="node1" presStyleIdx="14" presStyleCnt="15">
        <dgm:presLayoutVars>
          <dgm:bulletEnabled val="1"/>
        </dgm:presLayoutVars>
      </dgm:prSet>
      <dgm:spPr/>
    </dgm:pt>
  </dgm:ptLst>
  <dgm:cxnLst>
    <dgm:cxn modelId="{A1642A04-BB38-404D-9682-E58FCBDCFD97}" type="presOf" srcId="{62ED97B4-A6B6-4723-944D-C0779131F433}" destId="{18F503AC-3ED4-4B7C-BBB9-C876925D3170}" srcOrd="0" destOrd="0" presId="urn:microsoft.com/office/officeart/2005/8/layout/default"/>
    <dgm:cxn modelId="{9BB7A511-DE1A-46B0-B84A-E2F03A4C608E}" srcId="{B984E390-6E65-4084-BF83-381EC94E6280}" destId="{2F618C77-56D9-4828-BEA2-47F773220A9E}" srcOrd="10" destOrd="0" parTransId="{390D4801-32E5-485D-88C4-3640D945D507}" sibTransId="{BA2AA6A9-BE47-4F7A-83D3-DE49B7EB4841}"/>
    <dgm:cxn modelId="{E9ACBD22-9A5F-415A-A796-801902F5FCA2}" type="presOf" srcId="{359E0ACB-D578-4A7B-B57D-9B52B8EBA913}" destId="{1DE48C70-C073-43E2-8A5E-692364C8BAF5}" srcOrd="0" destOrd="0" presId="urn:microsoft.com/office/officeart/2005/8/layout/default"/>
    <dgm:cxn modelId="{E25FEA28-B5FF-48EF-AC21-A835FB8ECD73}" type="presOf" srcId="{F3202C8B-E338-4628-8D4C-F17F2049F261}" destId="{28D6194B-BE5F-4AF1-AA9E-C49915E4DBFE}" srcOrd="0" destOrd="0" presId="urn:microsoft.com/office/officeart/2005/8/layout/default"/>
    <dgm:cxn modelId="{4C8A832A-DAC9-4A77-8436-DC5CD04E0B59}" type="presOf" srcId="{3CA45898-4D5F-4E42-B684-F2D24AA304B8}" destId="{AAB6E5BD-ED2D-4A05-8510-925D43460088}" srcOrd="0" destOrd="0" presId="urn:microsoft.com/office/officeart/2005/8/layout/default"/>
    <dgm:cxn modelId="{393E0F2C-B205-425A-A1AD-6DF14F1C1DC7}" type="presOf" srcId="{B984E390-6E65-4084-BF83-381EC94E6280}" destId="{3BFBB34F-44F3-48F6-993D-72E9560CCF77}" srcOrd="0" destOrd="0" presId="urn:microsoft.com/office/officeart/2005/8/layout/default"/>
    <dgm:cxn modelId="{47C3693A-319C-4E6C-B786-1C2AB602E5CC}" srcId="{B984E390-6E65-4084-BF83-381EC94E6280}" destId="{359E0ACB-D578-4A7B-B57D-9B52B8EBA913}" srcOrd="0" destOrd="0" parTransId="{11D7EB5D-B762-45A2-9150-EB7990F7D763}" sibTransId="{1DD4016A-2211-4A9D-AB5C-D2745D48FA90}"/>
    <dgm:cxn modelId="{56D20C42-4E6D-44AD-85F1-99B54B7E6582}" srcId="{B984E390-6E65-4084-BF83-381EC94E6280}" destId="{C6A1E8B6-758E-4019-8FF7-9C3BB871F8C2}" srcOrd="1" destOrd="0" parTransId="{889418C6-E367-43A8-B3BB-F6914192651A}" sibTransId="{9EAE3ED6-3EA6-4817-A88F-1320E294B5E0}"/>
    <dgm:cxn modelId="{3CEDBB6B-0B22-42AD-9BC1-3778E46E8826}" srcId="{B984E390-6E65-4084-BF83-381EC94E6280}" destId="{FF22EAF6-0304-432B-82AF-89296EF4D188}" srcOrd="9" destOrd="0" parTransId="{ACD57314-CE59-4251-9B6E-3E95690D50D7}" sibTransId="{5AD4DB61-CF52-4B33-991A-B09B0BA78EAC}"/>
    <dgm:cxn modelId="{E0B5C04B-3FA6-42AE-81E9-F3A78E724677}" srcId="{B984E390-6E65-4084-BF83-381EC94E6280}" destId="{A73097AD-1981-4C8A-A8AA-311A32A74C0B}" srcOrd="11" destOrd="0" parTransId="{68BCB28D-200A-4AF2-854F-2752F91618E1}" sibTransId="{C28981E4-7D9C-4AE8-B34D-E35218A17D9E}"/>
    <dgm:cxn modelId="{7A3C884C-9ECE-4242-9ADB-C981305FD082}" srcId="{B984E390-6E65-4084-BF83-381EC94E6280}" destId="{DE11B8A3-4EE5-4453-887D-C23732971A06}" srcOrd="8" destOrd="0" parTransId="{7BFE6BF9-2AAD-4743-B9B7-195612A8F146}" sibTransId="{6EFEEE3D-E623-4564-B416-C0B7E9D46183}"/>
    <dgm:cxn modelId="{B4DF046F-3060-4D90-8C92-06074EA5011E}" srcId="{B984E390-6E65-4084-BF83-381EC94E6280}" destId="{F3202C8B-E338-4628-8D4C-F17F2049F261}" srcOrd="3" destOrd="0" parTransId="{F24F378B-AC1F-43B0-8D16-F64C7E11CD50}" sibTransId="{29684FA9-AFD2-44B1-AD4E-1298465A7B9E}"/>
    <dgm:cxn modelId="{A9944E53-8146-4B3B-A6FC-37D8E4B94B6B}" srcId="{B984E390-6E65-4084-BF83-381EC94E6280}" destId="{27496D2F-4775-490A-AFA8-AC36E5797717}" srcOrd="5" destOrd="0" parTransId="{CAD49F0D-CFAA-4BE2-ADB7-09CEB4AB743B}" sibTransId="{65D86AE6-C79D-4F4B-832B-A2D75286499E}"/>
    <dgm:cxn modelId="{3DAF9977-5AE8-40D2-8BC4-E9CED191FF4C}" type="presOf" srcId="{C452B640-7556-47DC-82EB-1C2C840B3B14}" destId="{8159C030-4563-40E2-A87E-39CFC4209AAF}" srcOrd="0" destOrd="0" presId="urn:microsoft.com/office/officeart/2005/8/layout/default"/>
    <dgm:cxn modelId="{CACAA559-8229-4C4F-BF3D-57A38BE4DE03}" type="presOf" srcId="{D0411169-54A7-4F8E-A1F3-257F8C236062}" destId="{A2968031-A55B-4961-8FD7-EA2221F37466}" srcOrd="0" destOrd="0" presId="urn:microsoft.com/office/officeart/2005/8/layout/default"/>
    <dgm:cxn modelId="{A0A0137A-6082-4733-BB8C-15884EC322E3}" srcId="{B984E390-6E65-4084-BF83-381EC94E6280}" destId="{E7D4F6C4-53FA-441A-B38C-4313DDBEADF7}" srcOrd="2" destOrd="0" parTransId="{700E6D3B-233B-4905-B244-E88864988313}" sibTransId="{D07696DC-07C5-4B08-AD71-37D8A72B791C}"/>
    <dgm:cxn modelId="{AA0F7B80-46A3-4D0E-9D8B-7FCFA3243BC0}" srcId="{B984E390-6E65-4084-BF83-381EC94E6280}" destId="{62ED97B4-A6B6-4723-944D-C0779131F433}" srcOrd="13" destOrd="0" parTransId="{FABD3D96-44BC-43A0-8963-135B4FD9D036}" sibTransId="{8D190817-741A-4C99-90BE-1E2D06E30E55}"/>
    <dgm:cxn modelId="{D620898B-4B60-4F2C-A0B8-B361EC57C8BC}" srcId="{B984E390-6E65-4084-BF83-381EC94E6280}" destId="{C452B640-7556-47DC-82EB-1C2C840B3B14}" srcOrd="12" destOrd="0" parTransId="{4CD9D33F-7609-4531-A403-69ADD3F4E502}" sibTransId="{DC5F70E9-42FD-47B7-B4B0-3322758EB3EC}"/>
    <dgm:cxn modelId="{0949768C-4D01-48EB-8F43-AA3606DC2E9C}" type="presOf" srcId="{FF22EAF6-0304-432B-82AF-89296EF4D188}" destId="{B08E7EA0-63A5-4F08-A6B6-7C8FB1685D3E}" srcOrd="0" destOrd="0" presId="urn:microsoft.com/office/officeart/2005/8/layout/default"/>
    <dgm:cxn modelId="{5C86F98D-B269-4181-9443-B2C986BE14AD}" type="presOf" srcId="{A73097AD-1981-4C8A-A8AA-311A32A74C0B}" destId="{43423E83-C009-4DF1-A844-62B6B17AED77}" srcOrd="0" destOrd="0" presId="urn:microsoft.com/office/officeart/2005/8/layout/default"/>
    <dgm:cxn modelId="{416CD2A0-F903-4C05-A7B9-70320146B61B}" type="presOf" srcId="{DE11B8A3-4EE5-4453-887D-C23732971A06}" destId="{D3E40348-AAB5-4165-8223-797B6A468359}" srcOrd="0" destOrd="0" presId="urn:microsoft.com/office/officeart/2005/8/layout/default"/>
    <dgm:cxn modelId="{EB5505AC-CE3F-4099-BB13-E13F2411D8FA}" type="presOf" srcId="{C6A1E8B6-758E-4019-8FF7-9C3BB871F8C2}" destId="{D8FC46C8-0ECF-4A2A-BF8D-545795DB5247}" srcOrd="0" destOrd="0" presId="urn:microsoft.com/office/officeart/2005/8/layout/default"/>
    <dgm:cxn modelId="{19D6EFB3-EE30-45CC-A1E7-843518E226A1}" type="presOf" srcId="{2F618C77-56D9-4828-BEA2-47F773220A9E}" destId="{C9E1E129-636E-4BE1-A929-844C4F35AB2B}" srcOrd="0" destOrd="0" presId="urn:microsoft.com/office/officeart/2005/8/layout/default"/>
    <dgm:cxn modelId="{7E5FCBBA-C09E-4BD8-A6C3-EE1F726D7DB4}" type="presOf" srcId="{E7D4F6C4-53FA-441A-B38C-4313DDBEADF7}" destId="{E83C2BE9-7154-4609-A610-0BEC94A2E3A4}" srcOrd="0" destOrd="0" presId="urn:microsoft.com/office/officeart/2005/8/layout/default"/>
    <dgm:cxn modelId="{D4DFD8C1-C285-4336-9347-E27DCFCA28F1}" srcId="{B984E390-6E65-4084-BF83-381EC94E6280}" destId="{56F16283-6B1B-471B-8420-CD4537A68CA8}" srcOrd="4" destOrd="0" parTransId="{3BE21E1A-AB5A-4AC3-9BE2-627D99088FC0}" sibTransId="{24A44FB7-27AD-46E2-9050-F80BF202EF7D}"/>
    <dgm:cxn modelId="{4A602BC4-DA4D-4627-AF8E-B96C94DC1E27}" srcId="{B984E390-6E65-4084-BF83-381EC94E6280}" destId="{3CA45898-4D5F-4E42-B684-F2D24AA304B8}" srcOrd="14" destOrd="0" parTransId="{B0358BBC-72F7-4C73-AA3D-4CAF4DDDA672}" sibTransId="{59B9F34F-2FDF-4ECB-86CD-342DFD9459D9}"/>
    <dgm:cxn modelId="{94786AC7-7A41-4E99-9644-DBDB681276C8}" type="presOf" srcId="{6AAB9107-7F16-4D37-9160-83B9250CE601}" destId="{1D42BC9F-3E35-4C83-8A5B-704D3C403CBE}" srcOrd="0" destOrd="0" presId="urn:microsoft.com/office/officeart/2005/8/layout/default"/>
    <dgm:cxn modelId="{56B678D6-77AB-483E-87F7-A23CC1A809D7}" type="presOf" srcId="{27496D2F-4775-490A-AFA8-AC36E5797717}" destId="{B4A72A34-A3BB-4181-B3D4-369D617D27B8}" srcOrd="0" destOrd="0" presId="urn:microsoft.com/office/officeart/2005/8/layout/default"/>
    <dgm:cxn modelId="{0D95E9DA-4775-47E0-852E-763370CD4108}" type="presOf" srcId="{56F16283-6B1B-471B-8420-CD4537A68CA8}" destId="{C0287B06-8D97-4778-808B-4BA6B5B91AC0}" srcOrd="0" destOrd="0" presId="urn:microsoft.com/office/officeart/2005/8/layout/default"/>
    <dgm:cxn modelId="{AB64A7DE-652A-4329-AB3A-12492E109E9E}" srcId="{B984E390-6E65-4084-BF83-381EC94E6280}" destId="{D0411169-54A7-4F8E-A1F3-257F8C236062}" srcOrd="7" destOrd="0" parTransId="{01B5B637-BFB1-4A44-9838-5949FE57FB43}" sibTransId="{708C1984-3A05-4251-A13A-E1CCE475D952}"/>
    <dgm:cxn modelId="{E95806EE-050E-4B22-8032-4A781A71CA34}" srcId="{B984E390-6E65-4084-BF83-381EC94E6280}" destId="{6AAB9107-7F16-4D37-9160-83B9250CE601}" srcOrd="6" destOrd="0" parTransId="{06DE5573-42A7-45BA-A487-2431CBF6DC05}" sibTransId="{CE154478-92B3-4137-B356-CD85A2D9B913}"/>
    <dgm:cxn modelId="{716B201E-3DA9-4E96-A883-BFA3E88F9D5C}" type="presParOf" srcId="{3BFBB34F-44F3-48F6-993D-72E9560CCF77}" destId="{1DE48C70-C073-43E2-8A5E-692364C8BAF5}" srcOrd="0" destOrd="0" presId="urn:microsoft.com/office/officeart/2005/8/layout/default"/>
    <dgm:cxn modelId="{7002B814-82B9-4212-9A16-6E7390563588}" type="presParOf" srcId="{3BFBB34F-44F3-48F6-993D-72E9560CCF77}" destId="{4F12408B-48D2-4B7D-8C63-7359A1EE3E6F}" srcOrd="1" destOrd="0" presId="urn:microsoft.com/office/officeart/2005/8/layout/default"/>
    <dgm:cxn modelId="{24CA80B6-4363-492B-BF27-BC60BBE257FC}" type="presParOf" srcId="{3BFBB34F-44F3-48F6-993D-72E9560CCF77}" destId="{D8FC46C8-0ECF-4A2A-BF8D-545795DB5247}" srcOrd="2" destOrd="0" presId="urn:microsoft.com/office/officeart/2005/8/layout/default"/>
    <dgm:cxn modelId="{868C48E9-E931-4EF6-9841-279EACA46CCD}" type="presParOf" srcId="{3BFBB34F-44F3-48F6-993D-72E9560CCF77}" destId="{1F691349-6719-4B9C-91B4-A92CE9CFD476}" srcOrd="3" destOrd="0" presId="urn:microsoft.com/office/officeart/2005/8/layout/default"/>
    <dgm:cxn modelId="{3CB2C786-7101-4626-9C5E-7F62FD52FEF5}" type="presParOf" srcId="{3BFBB34F-44F3-48F6-993D-72E9560CCF77}" destId="{E83C2BE9-7154-4609-A610-0BEC94A2E3A4}" srcOrd="4" destOrd="0" presId="urn:microsoft.com/office/officeart/2005/8/layout/default"/>
    <dgm:cxn modelId="{B496F47D-C1C5-4306-9EEB-A65BE1D7F2A6}" type="presParOf" srcId="{3BFBB34F-44F3-48F6-993D-72E9560CCF77}" destId="{AA2756EB-97C6-4E08-B66C-F7E3849BFE9E}" srcOrd="5" destOrd="0" presId="urn:microsoft.com/office/officeart/2005/8/layout/default"/>
    <dgm:cxn modelId="{0E7AC4F8-8812-49B2-B068-23E67EB729DA}" type="presParOf" srcId="{3BFBB34F-44F3-48F6-993D-72E9560CCF77}" destId="{28D6194B-BE5F-4AF1-AA9E-C49915E4DBFE}" srcOrd="6" destOrd="0" presId="urn:microsoft.com/office/officeart/2005/8/layout/default"/>
    <dgm:cxn modelId="{7B2A6227-9EB4-4B8C-A89B-DD0F663B9579}" type="presParOf" srcId="{3BFBB34F-44F3-48F6-993D-72E9560CCF77}" destId="{9B6A20C0-A06A-4DDE-A882-9BADD01D8998}" srcOrd="7" destOrd="0" presId="urn:microsoft.com/office/officeart/2005/8/layout/default"/>
    <dgm:cxn modelId="{EF0B3E93-F5AE-401C-98FC-498DB85745F8}" type="presParOf" srcId="{3BFBB34F-44F3-48F6-993D-72E9560CCF77}" destId="{C0287B06-8D97-4778-808B-4BA6B5B91AC0}" srcOrd="8" destOrd="0" presId="urn:microsoft.com/office/officeart/2005/8/layout/default"/>
    <dgm:cxn modelId="{5AE0E332-2ED6-4206-B890-5D3EADEEE986}" type="presParOf" srcId="{3BFBB34F-44F3-48F6-993D-72E9560CCF77}" destId="{21E93175-BEBA-42AF-8B1B-6F2D8C51D074}" srcOrd="9" destOrd="0" presId="urn:microsoft.com/office/officeart/2005/8/layout/default"/>
    <dgm:cxn modelId="{09B00BB9-F9C3-4372-B0BB-C4D236B6EB40}" type="presParOf" srcId="{3BFBB34F-44F3-48F6-993D-72E9560CCF77}" destId="{B4A72A34-A3BB-4181-B3D4-369D617D27B8}" srcOrd="10" destOrd="0" presId="urn:microsoft.com/office/officeart/2005/8/layout/default"/>
    <dgm:cxn modelId="{E43FB5F4-87AE-4AC8-A66E-72B4CD313D63}" type="presParOf" srcId="{3BFBB34F-44F3-48F6-993D-72E9560CCF77}" destId="{C1CCE2E5-1049-4B05-ABCB-2D451D65533B}" srcOrd="11" destOrd="0" presId="urn:microsoft.com/office/officeart/2005/8/layout/default"/>
    <dgm:cxn modelId="{42CDBB55-73B0-41B6-A52A-5F4F58FB8ECA}" type="presParOf" srcId="{3BFBB34F-44F3-48F6-993D-72E9560CCF77}" destId="{1D42BC9F-3E35-4C83-8A5B-704D3C403CBE}" srcOrd="12" destOrd="0" presId="urn:microsoft.com/office/officeart/2005/8/layout/default"/>
    <dgm:cxn modelId="{33D27E6E-28DA-482A-ADA1-55A404E86D31}" type="presParOf" srcId="{3BFBB34F-44F3-48F6-993D-72E9560CCF77}" destId="{787B1EAC-75D6-4F9D-96FD-378EE47E1271}" srcOrd="13" destOrd="0" presId="urn:microsoft.com/office/officeart/2005/8/layout/default"/>
    <dgm:cxn modelId="{4BF8C2C4-3C30-437E-8FFC-36F4493A48F3}" type="presParOf" srcId="{3BFBB34F-44F3-48F6-993D-72E9560CCF77}" destId="{A2968031-A55B-4961-8FD7-EA2221F37466}" srcOrd="14" destOrd="0" presId="urn:microsoft.com/office/officeart/2005/8/layout/default"/>
    <dgm:cxn modelId="{4B179BC5-3044-4379-B4DE-4D3ADA1210E2}" type="presParOf" srcId="{3BFBB34F-44F3-48F6-993D-72E9560CCF77}" destId="{361B84F5-2947-4721-BD69-3CBDC34B9AFA}" srcOrd="15" destOrd="0" presId="urn:microsoft.com/office/officeart/2005/8/layout/default"/>
    <dgm:cxn modelId="{4BEF3500-3D88-40AB-8143-7C80159B333F}" type="presParOf" srcId="{3BFBB34F-44F3-48F6-993D-72E9560CCF77}" destId="{D3E40348-AAB5-4165-8223-797B6A468359}" srcOrd="16" destOrd="0" presId="urn:microsoft.com/office/officeart/2005/8/layout/default"/>
    <dgm:cxn modelId="{617495D7-C80C-4080-96FC-78F660E3D400}" type="presParOf" srcId="{3BFBB34F-44F3-48F6-993D-72E9560CCF77}" destId="{BEAB7224-5E84-43FC-8735-69B51DDBF62B}" srcOrd="17" destOrd="0" presId="urn:microsoft.com/office/officeart/2005/8/layout/default"/>
    <dgm:cxn modelId="{B1CB4C88-AFFF-4A03-A2C6-3F3A9AC4737B}" type="presParOf" srcId="{3BFBB34F-44F3-48F6-993D-72E9560CCF77}" destId="{B08E7EA0-63A5-4F08-A6B6-7C8FB1685D3E}" srcOrd="18" destOrd="0" presId="urn:microsoft.com/office/officeart/2005/8/layout/default"/>
    <dgm:cxn modelId="{6C6EC00D-8921-4D31-B6EA-3164AB47D9FD}" type="presParOf" srcId="{3BFBB34F-44F3-48F6-993D-72E9560CCF77}" destId="{5356BB1A-5903-4D0A-8731-06294D046DB3}" srcOrd="19" destOrd="0" presId="urn:microsoft.com/office/officeart/2005/8/layout/default"/>
    <dgm:cxn modelId="{0C0D5A72-CDD9-4310-88BC-B82B3824E7EC}" type="presParOf" srcId="{3BFBB34F-44F3-48F6-993D-72E9560CCF77}" destId="{C9E1E129-636E-4BE1-A929-844C4F35AB2B}" srcOrd="20" destOrd="0" presId="urn:microsoft.com/office/officeart/2005/8/layout/default"/>
    <dgm:cxn modelId="{96F5CCE9-B52A-4AF3-9813-7CCBC84E626E}" type="presParOf" srcId="{3BFBB34F-44F3-48F6-993D-72E9560CCF77}" destId="{DB543266-6C7E-46BC-935B-94A3D08BEFD9}" srcOrd="21" destOrd="0" presId="urn:microsoft.com/office/officeart/2005/8/layout/default"/>
    <dgm:cxn modelId="{CD19F22D-6568-4C12-BAF1-691D8809117B}" type="presParOf" srcId="{3BFBB34F-44F3-48F6-993D-72E9560CCF77}" destId="{43423E83-C009-4DF1-A844-62B6B17AED77}" srcOrd="22" destOrd="0" presId="urn:microsoft.com/office/officeart/2005/8/layout/default"/>
    <dgm:cxn modelId="{5C8E9191-9580-4E15-AB95-DEE479857CF4}" type="presParOf" srcId="{3BFBB34F-44F3-48F6-993D-72E9560CCF77}" destId="{E7049C9C-65AD-4ED1-B502-E231057E2ACB}" srcOrd="23" destOrd="0" presId="urn:microsoft.com/office/officeart/2005/8/layout/default"/>
    <dgm:cxn modelId="{F7E5F8D3-9323-4E1F-BD0C-0C1F9DD1F7D8}" type="presParOf" srcId="{3BFBB34F-44F3-48F6-993D-72E9560CCF77}" destId="{8159C030-4563-40E2-A87E-39CFC4209AAF}" srcOrd="24" destOrd="0" presId="urn:microsoft.com/office/officeart/2005/8/layout/default"/>
    <dgm:cxn modelId="{A7015D46-86FF-47F9-8E56-EB653D4AB814}" type="presParOf" srcId="{3BFBB34F-44F3-48F6-993D-72E9560CCF77}" destId="{288E37C7-6FE4-4785-A1E2-1D8BE1828E37}" srcOrd="25" destOrd="0" presId="urn:microsoft.com/office/officeart/2005/8/layout/default"/>
    <dgm:cxn modelId="{15C5DD4C-B210-426D-9303-BA5DAF694A09}" type="presParOf" srcId="{3BFBB34F-44F3-48F6-993D-72E9560CCF77}" destId="{18F503AC-3ED4-4B7C-BBB9-C876925D3170}" srcOrd="26" destOrd="0" presId="urn:microsoft.com/office/officeart/2005/8/layout/default"/>
    <dgm:cxn modelId="{547B3611-0FC9-4B5D-9B26-3153B9C2E27A}" type="presParOf" srcId="{3BFBB34F-44F3-48F6-993D-72E9560CCF77}" destId="{11C48917-3621-4F45-91C2-37667D8B8564}" srcOrd="27" destOrd="0" presId="urn:microsoft.com/office/officeart/2005/8/layout/default"/>
    <dgm:cxn modelId="{FF735675-2D87-45FB-A8C9-285E276E7C41}" type="presParOf" srcId="{3BFBB34F-44F3-48F6-993D-72E9560CCF77}" destId="{AAB6E5BD-ED2D-4A05-8510-925D43460088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B1E9E-D612-46D8-8A04-0126BBE3B3B0}">
      <dsp:nvSpPr>
        <dsp:cNvPr id="0" name=""/>
        <dsp:cNvSpPr/>
      </dsp:nvSpPr>
      <dsp:spPr>
        <a:xfrm>
          <a:off x="0" y="1177539"/>
          <a:ext cx="2866545" cy="22932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855DEC-CFC1-43E5-9DA3-B1FC172AFABA}">
      <dsp:nvSpPr>
        <dsp:cNvPr id="0" name=""/>
        <dsp:cNvSpPr/>
      </dsp:nvSpPr>
      <dsp:spPr>
        <a:xfrm>
          <a:off x="257989" y="3241452"/>
          <a:ext cx="2551225" cy="8026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ESPACIOS DE PRIMERA INFANCIA</a:t>
          </a:r>
        </a:p>
      </dsp:txBody>
      <dsp:txXfrm>
        <a:off x="257989" y="3241452"/>
        <a:ext cx="2551225" cy="802632"/>
      </dsp:txXfrm>
    </dsp:sp>
    <dsp:sp modelId="{240E090E-8C10-4A1E-BA84-F4EC17A1B98A}">
      <dsp:nvSpPr>
        <dsp:cNvPr id="0" name=""/>
        <dsp:cNvSpPr/>
      </dsp:nvSpPr>
      <dsp:spPr>
        <a:xfrm>
          <a:off x="3153200" y="1177539"/>
          <a:ext cx="2866545" cy="229323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C94149-DBFA-4DD9-A7DD-CA04D767957F}">
      <dsp:nvSpPr>
        <dsp:cNvPr id="0" name=""/>
        <dsp:cNvSpPr/>
      </dsp:nvSpPr>
      <dsp:spPr>
        <a:xfrm>
          <a:off x="3411189" y="3241452"/>
          <a:ext cx="2551225" cy="8026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ACOMPAÑAMIENTO SOCIO-FAMILIAR</a:t>
          </a:r>
        </a:p>
      </dsp:txBody>
      <dsp:txXfrm>
        <a:off x="3411189" y="3241452"/>
        <a:ext cx="2551225" cy="802632"/>
      </dsp:txXfrm>
    </dsp:sp>
    <dsp:sp modelId="{376D247D-B5CB-407F-8360-229CFC234F5A}">
      <dsp:nvSpPr>
        <dsp:cNvPr id="0" name=""/>
        <dsp:cNvSpPr/>
      </dsp:nvSpPr>
      <dsp:spPr>
        <a:xfrm>
          <a:off x="6306400" y="1177539"/>
          <a:ext cx="2866545" cy="22932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C514A-E7A2-4A8A-98DE-76B6F5BDEBC4}">
      <dsp:nvSpPr>
        <dsp:cNvPr id="0" name=""/>
        <dsp:cNvSpPr/>
      </dsp:nvSpPr>
      <dsp:spPr>
        <a:xfrm>
          <a:off x="6564389" y="3241452"/>
          <a:ext cx="2551225" cy="8026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PREVENCIÓN DE LA DESNUTRICIÓN INFANTIL</a:t>
          </a:r>
        </a:p>
      </dsp:txBody>
      <dsp:txXfrm>
        <a:off x="6564389" y="3241452"/>
        <a:ext cx="2551225" cy="8026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834AEF-0C1C-4130-8BA0-44875FD5D09E}">
      <dsp:nvSpPr>
        <dsp:cNvPr id="0" name=""/>
        <dsp:cNvSpPr/>
      </dsp:nvSpPr>
      <dsp:spPr>
        <a:xfrm>
          <a:off x="1240226" y="426"/>
          <a:ext cx="1790188" cy="10741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</a:rPr>
            <a:t>Se trabaja en una comunidad con alto grado de vulnerabilidad</a:t>
          </a:r>
        </a:p>
      </dsp:txBody>
      <dsp:txXfrm>
        <a:off x="1271686" y="31886"/>
        <a:ext cx="1727268" cy="1011192"/>
      </dsp:txXfrm>
    </dsp:sp>
    <dsp:sp modelId="{EB6A92BC-F722-49FF-BCA2-F209C5D7A814}">
      <dsp:nvSpPr>
        <dsp:cNvPr id="0" name=""/>
        <dsp:cNvSpPr/>
      </dsp:nvSpPr>
      <dsp:spPr>
        <a:xfrm>
          <a:off x="3187950" y="315499"/>
          <a:ext cx="379519" cy="4439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900" kern="1200"/>
        </a:p>
      </dsp:txBody>
      <dsp:txXfrm>
        <a:off x="3187950" y="404292"/>
        <a:ext cx="265663" cy="266380"/>
      </dsp:txXfrm>
    </dsp:sp>
    <dsp:sp modelId="{96680E6B-185B-4E41-A77E-48B91F48A9B1}">
      <dsp:nvSpPr>
        <dsp:cNvPr id="0" name=""/>
        <dsp:cNvSpPr/>
      </dsp:nvSpPr>
      <dsp:spPr>
        <a:xfrm>
          <a:off x="3746489" y="426"/>
          <a:ext cx="1790188" cy="1074112"/>
        </a:xfrm>
        <a:prstGeom prst="roundRect">
          <a:avLst>
            <a:gd name="adj" fmla="val 10000"/>
          </a:avLst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</a:rPr>
            <a:t>Se seleccionan y capacitan facilitadores para trabajar con las familias</a:t>
          </a:r>
        </a:p>
      </dsp:txBody>
      <dsp:txXfrm>
        <a:off x="3777949" y="31886"/>
        <a:ext cx="1727268" cy="1011192"/>
      </dsp:txXfrm>
    </dsp:sp>
    <dsp:sp modelId="{F3A2ABDF-49FE-40AD-801D-BA2B51705B88}">
      <dsp:nvSpPr>
        <dsp:cNvPr id="0" name=""/>
        <dsp:cNvSpPr/>
      </dsp:nvSpPr>
      <dsp:spPr>
        <a:xfrm rot="5400000">
          <a:off x="4451823" y="1199852"/>
          <a:ext cx="379519" cy="4439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900" kern="1200"/>
        </a:p>
      </dsp:txBody>
      <dsp:txXfrm rot="-5400000">
        <a:off x="4508393" y="1232075"/>
        <a:ext cx="266380" cy="265663"/>
      </dsp:txXfrm>
    </dsp:sp>
    <dsp:sp modelId="{C50254E1-02EF-44C7-BEF5-E5C1B639F4F9}">
      <dsp:nvSpPr>
        <dsp:cNvPr id="0" name=""/>
        <dsp:cNvSpPr/>
      </dsp:nvSpPr>
      <dsp:spPr>
        <a:xfrm>
          <a:off x="3746489" y="1790614"/>
          <a:ext cx="1790188" cy="1074112"/>
        </a:xfrm>
        <a:prstGeom prst="roundRect">
          <a:avLst>
            <a:gd name="adj" fmla="val 10000"/>
          </a:avLst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</a:rPr>
            <a:t>Los facilitadores reciben un incentivo económico a cambio de su trabajo</a:t>
          </a:r>
        </a:p>
      </dsp:txBody>
      <dsp:txXfrm>
        <a:off x="3777949" y="1822074"/>
        <a:ext cx="1727268" cy="1011192"/>
      </dsp:txXfrm>
    </dsp:sp>
    <dsp:sp modelId="{34C598E8-E16C-4795-9724-34A6E4019264}">
      <dsp:nvSpPr>
        <dsp:cNvPr id="0" name=""/>
        <dsp:cNvSpPr/>
      </dsp:nvSpPr>
      <dsp:spPr>
        <a:xfrm rot="10800000">
          <a:off x="3209433" y="2105687"/>
          <a:ext cx="379519" cy="4439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900" kern="1200"/>
        </a:p>
      </dsp:txBody>
      <dsp:txXfrm rot="10800000">
        <a:off x="3323289" y="2194480"/>
        <a:ext cx="265663" cy="266380"/>
      </dsp:txXfrm>
    </dsp:sp>
    <dsp:sp modelId="{38DD0199-32DA-4D97-91BC-EB02ADF575A3}">
      <dsp:nvSpPr>
        <dsp:cNvPr id="0" name=""/>
        <dsp:cNvSpPr/>
      </dsp:nvSpPr>
      <dsp:spPr>
        <a:xfrm>
          <a:off x="1240226" y="1790614"/>
          <a:ext cx="1790188" cy="1074112"/>
        </a:xfrm>
        <a:prstGeom prst="roundRect">
          <a:avLst>
            <a:gd name="adj" fmla="val 10000"/>
          </a:avLst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</a:rPr>
            <a:t>Se seleccionan las familias con las que se trabajará en el fortalecimiento familiar y comunitario</a:t>
          </a:r>
        </a:p>
      </dsp:txBody>
      <dsp:txXfrm>
        <a:off x="1271686" y="1822074"/>
        <a:ext cx="1727268" cy="1011192"/>
      </dsp:txXfrm>
    </dsp:sp>
    <dsp:sp modelId="{04E68F17-4D20-446D-8DA9-6C2ADD1A6B7A}">
      <dsp:nvSpPr>
        <dsp:cNvPr id="0" name=""/>
        <dsp:cNvSpPr/>
      </dsp:nvSpPr>
      <dsp:spPr>
        <a:xfrm rot="5400000">
          <a:off x="1945560" y="2990040"/>
          <a:ext cx="379519" cy="4439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900" kern="1200"/>
        </a:p>
      </dsp:txBody>
      <dsp:txXfrm rot="-5400000">
        <a:off x="2002130" y="3022263"/>
        <a:ext cx="266380" cy="265663"/>
      </dsp:txXfrm>
    </dsp:sp>
    <dsp:sp modelId="{72041F4D-C36A-48FD-AA47-C3580DC06BA3}">
      <dsp:nvSpPr>
        <dsp:cNvPr id="0" name=""/>
        <dsp:cNvSpPr/>
      </dsp:nvSpPr>
      <dsp:spPr>
        <a:xfrm>
          <a:off x="1240226" y="3580802"/>
          <a:ext cx="1790188" cy="1074112"/>
        </a:xfrm>
        <a:prstGeom prst="roundRect">
          <a:avLst>
            <a:gd name="adj" fmla="val 10000"/>
          </a:avLst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</a:rPr>
            <a:t>Se realizan 8 visitas domiciliarias a cada hogar para acompañar a la familia</a:t>
          </a:r>
        </a:p>
      </dsp:txBody>
      <dsp:txXfrm>
        <a:off x="1271686" y="3612262"/>
        <a:ext cx="1727268" cy="1011192"/>
      </dsp:txXfrm>
    </dsp:sp>
    <dsp:sp modelId="{CD792522-459E-410E-88B2-E1500AA780FA}">
      <dsp:nvSpPr>
        <dsp:cNvPr id="0" name=""/>
        <dsp:cNvSpPr/>
      </dsp:nvSpPr>
      <dsp:spPr>
        <a:xfrm>
          <a:off x="3187950" y="3895875"/>
          <a:ext cx="379519" cy="4439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900" kern="1200"/>
        </a:p>
      </dsp:txBody>
      <dsp:txXfrm>
        <a:off x="3187950" y="3984668"/>
        <a:ext cx="265663" cy="266380"/>
      </dsp:txXfrm>
    </dsp:sp>
    <dsp:sp modelId="{62AAF226-3D84-4182-A9DC-673E07A86982}">
      <dsp:nvSpPr>
        <dsp:cNvPr id="0" name=""/>
        <dsp:cNvSpPr/>
      </dsp:nvSpPr>
      <dsp:spPr>
        <a:xfrm>
          <a:off x="3746489" y="3580802"/>
          <a:ext cx="1790188" cy="1074112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</a:rPr>
            <a:t>Se organizan redes comunitarias que seguirán funcionando y acompañando en la crianza</a:t>
          </a:r>
        </a:p>
      </dsp:txBody>
      <dsp:txXfrm>
        <a:off x="3777949" y="3612262"/>
        <a:ext cx="1727268" cy="10111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8C882-9C3F-4046-BDFF-260E2215A61C}">
      <dsp:nvSpPr>
        <dsp:cNvPr id="0" name=""/>
        <dsp:cNvSpPr/>
      </dsp:nvSpPr>
      <dsp:spPr>
        <a:xfrm>
          <a:off x="27233" y="87357"/>
          <a:ext cx="9390789" cy="1367656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217116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DESARROLLO COMUNITARIO</a:t>
          </a:r>
        </a:p>
      </dsp:txBody>
      <dsp:txXfrm>
        <a:off x="27233" y="429271"/>
        <a:ext cx="9048875" cy="683828"/>
      </dsp:txXfrm>
    </dsp:sp>
    <dsp:sp modelId="{1C00DD8D-B973-4FC7-90EC-F948564C87A3}">
      <dsp:nvSpPr>
        <dsp:cNvPr id="0" name=""/>
        <dsp:cNvSpPr/>
      </dsp:nvSpPr>
      <dsp:spPr>
        <a:xfrm>
          <a:off x="27233" y="1142017"/>
          <a:ext cx="2892363" cy="26346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700" kern="1200" dirty="0"/>
            <a:t>Tiene como objetivo articular con organizaciones de la sociedad civil, referentes barriales e instituciones religiosas en territorio para fortalecer la red de protección social local. </a:t>
          </a:r>
          <a:endParaRPr lang="es-ES" sz="1700" kern="1200" dirty="0"/>
        </a:p>
      </dsp:txBody>
      <dsp:txXfrm>
        <a:off x="27233" y="1142017"/>
        <a:ext cx="2892363" cy="2634610"/>
      </dsp:txXfrm>
    </dsp:sp>
    <dsp:sp modelId="{5EE529D2-C2CA-4803-86AD-295124020956}">
      <dsp:nvSpPr>
        <dsp:cNvPr id="0" name=""/>
        <dsp:cNvSpPr/>
      </dsp:nvSpPr>
      <dsp:spPr>
        <a:xfrm>
          <a:off x="2919596" y="543242"/>
          <a:ext cx="6498426" cy="1367656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217116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ACOMPAÑAMIENTO FAMILIAR</a:t>
          </a:r>
        </a:p>
      </dsp:txBody>
      <dsp:txXfrm>
        <a:off x="2919596" y="885156"/>
        <a:ext cx="6156512" cy="683828"/>
      </dsp:txXfrm>
    </dsp:sp>
    <dsp:sp modelId="{7B7D17EE-F3DA-40B6-8C5C-EBDCF5DCF102}">
      <dsp:nvSpPr>
        <dsp:cNvPr id="0" name=""/>
        <dsp:cNvSpPr/>
      </dsp:nvSpPr>
      <dsp:spPr>
        <a:xfrm>
          <a:off x="2919596" y="1597903"/>
          <a:ext cx="2892363" cy="26346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700" kern="1200" dirty="0"/>
            <a:t>Consiste en la atención personalizada a las familias directamente en sus hogares, con el fin de lograr que cada una de ellas reconozca sus potencialidades, fortalezca sus vínculos, aproveche las oportunidades del entorno y adquiera o fortalezca sus habilidades.</a:t>
          </a:r>
          <a:endParaRPr lang="es-ES" sz="1700" kern="1200" dirty="0"/>
        </a:p>
      </dsp:txBody>
      <dsp:txXfrm>
        <a:off x="2919596" y="1597903"/>
        <a:ext cx="2892363" cy="2634610"/>
      </dsp:txXfrm>
    </dsp:sp>
    <dsp:sp modelId="{A52CA0D0-83A1-4CB2-9F15-F1BAFCFCC843}">
      <dsp:nvSpPr>
        <dsp:cNvPr id="0" name=""/>
        <dsp:cNvSpPr/>
      </dsp:nvSpPr>
      <dsp:spPr>
        <a:xfrm>
          <a:off x="5811959" y="999128"/>
          <a:ext cx="3606063" cy="1367656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171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RECURSOS PARA LA PROMOCIÓN SOCIAL</a:t>
          </a:r>
        </a:p>
      </dsp:txBody>
      <dsp:txXfrm>
        <a:off x="5811959" y="1341042"/>
        <a:ext cx="3264149" cy="683828"/>
      </dsp:txXfrm>
    </dsp:sp>
    <dsp:sp modelId="{3A164CBA-0B4C-45CE-8AC2-8AB0D662C20C}">
      <dsp:nvSpPr>
        <dsp:cNvPr id="0" name=""/>
        <dsp:cNvSpPr/>
      </dsp:nvSpPr>
      <dsp:spPr>
        <a:xfrm>
          <a:off x="5811959" y="2053788"/>
          <a:ext cx="2892363" cy="25960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700" kern="1200" dirty="0"/>
            <a:t>Buscan complementar los ingresos de los hogares en situación de extrema vulnerabilidad social para que puedan alcanzar la canasta básica alimentaria, por medio de una tarjeta electrónica.</a:t>
          </a:r>
          <a:endParaRPr lang="es-ES" sz="1700" kern="1200" dirty="0"/>
        </a:p>
      </dsp:txBody>
      <dsp:txXfrm>
        <a:off x="5811959" y="2053788"/>
        <a:ext cx="2892363" cy="25960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2543EA-F9CD-44E8-A349-6B8A0C605475}">
      <dsp:nvSpPr>
        <dsp:cNvPr id="0" name=""/>
        <dsp:cNvSpPr/>
      </dsp:nvSpPr>
      <dsp:spPr>
        <a:xfrm>
          <a:off x="783156" y="231826"/>
          <a:ext cx="1638197" cy="1638197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ACCES0 A DERECHOS</a:t>
          </a:r>
        </a:p>
      </dsp:txBody>
      <dsp:txXfrm>
        <a:off x="1262973" y="711643"/>
        <a:ext cx="1158380" cy="1158380"/>
      </dsp:txXfrm>
    </dsp:sp>
    <dsp:sp modelId="{D8FB9DB2-A3B3-44AB-8A9E-075C4024D2A7}">
      <dsp:nvSpPr>
        <dsp:cNvPr id="0" name=""/>
        <dsp:cNvSpPr/>
      </dsp:nvSpPr>
      <dsp:spPr>
        <a:xfrm rot="5400000">
          <a:off x="2497022" y="231826"/>
          <a:ext cx="1638197" cy="1638197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PRIMERA INFANCIA Y JUVENTUD</a:t>
          </a:r>
        </a:p>
      </dsp:txBody>
      <dsp:txXfrm rot="-5400000">
        <a:off x="2497022" y="711643"/>
        <a:ext cx="1158380" cy="1158380"/>
      </dsp:txXfrm>
    </dsp:sp>
    <dsp:sp modelId="{38B051A1-BB2A-42F3-B392-3AA7B68C800F}">
      <dsp:nvSpPr>
        <dsp:cNvPr id="0" name=""/>
        <dsp:cNvSpPr/>
      </dsp:nvSpPr>
      <dsp:spPr>
        <a:xfrm rot="10800000">
          <a:off x="2497022" y="1945691"/>
          <a:ext cx="1638197" cy="1638197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TRABAJO Y ECONOMÍA FAMILIAR</a:t>
          </a:r>
        </a:p>
      </dsp:txBody>
      <dsp:txXfrm rot="10800000">
        <a:off x="2497022" y="1945691"/>
        <a:ext cx="1158380" cy="1158380"/>
      </dsp:txXfrm>
    </dsp:sp>
    <dsp:sp modelId="{B847062A-C233-47CB-8F05-4B91D3EDC060}">
      <dsp:nvSpPr>
        <dsp:cNvPr id="0" name=""/>
        <dsp:cNvSpPr/>
      </dsp:nvSpPr>
      <dsp:spPr>
        <a:xfrm rot="16200000">
          <a:off x="783156" y="1945691"/>
          <a:ext cx="1638197" cy="1638197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SALUD Y NUTRICIÓN</a:t>
          </a:r>
        </a:p>
      </dsp:txBody>
      <dsp:txXfrm rot="5400000">
        <a:off x="1262973" y="1945691"/>
        <a:ext cx="1158380" cy="1158380"/>
      </dsp:txXfrm>
    </dsp:sp>
    <dsp:sp modelId="{94DCE1D1-97F4-4154-9F28-1955656B6C0E}">
      <dsp:nvSpPr>
        <dsp:cNvPr id="0" name=""/>
        <dsp:cNvSpPr/>
      </dsp:nvSpPr>
      <dsp:spPr>
        <a:xfrm>
          <a:off x="2176381" y="1567354"/>
          <a:ext cx="565613" cy="49183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8B109C-C9D7-4332-A31A-5EFFCF0F7F83}">
      <dsp:nvSpPr>
        <dsp:cNvPr id="0" name=""/>
        <dsp:cNvSpPr/>
      </dsp:nvSpPr>
      <dsp:spPr>
        <a:xfrm rot="10800000">
          <a:off x="2176381" y="1756523"/>
          <a:ext cx="565613" cy="49183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48C70-C073-43E2-8A5E-692364C8BAF5}">
      <dsp:nvSpPr>
        <dsp:cNvPr id="0" name=""/>
        <dsp:cNvSpPr/>
      </dsp:nvSpPr>
      <dsp:spPr>
        <a:xfrm>
          <a:off x="106475" y="3723"/>
          <a:ext cx="1402074" cy="84124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RENAPER</a:t>
          </a:r>
        </a:p>
      </dsp:txBody>
      <dsp:txXfrm>
        <a:off x="106475" y="3723"/>
        <a:ext cx="1402074" cy="841244"/>
      </dsp:txXfrm>
    </dsp:sp>
    <dsp:sp modelId="{D8FC46C8-0ECF-4A2A-BF8D-545795DB5247}">
      <dsp:nvSpPr>
        <dsp:cNvPr id="0" name=""/>
        <dsp:cNvSpPr/>
      </dsp:nvSpPr>
      <dsp:spPr>
        <a:xfrm>
          <a:off x="1648757" y="3723"/>
          <a:ext cx="1402074" cy="84124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85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ANSES</a:t>
          </a:r>
        </a:p>
      </dsp:txBody>
      <dsp:txXfrm>
        <a:off x="1648757" y="3723"/>
        <a:ext cx="1402074" cy="841244"/>
      </dsp:txXfrm>
    </dsp:sp>
    <dsp:sp modelId="{E83C2BE9-7154-4609-A610-0BEC94A2E3A4}">
      <dsp:nvSpPr>
        <dsp:cNvPr id="0" name=""/>
        <dsp:cNvSpPr/>
      </dsp:nvSpPr>
      <dsp:spPr>
        <a:xfrm>
          <a:off x="3191039" y="3723"/>
          <a:ext cx="1402074" cy="84124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5714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SUBE</a:t>
          </a:r>
        </a:p>
      </dsp:txBody>
      <dsp:txXfrm>
        <a:off x="3191039" y="3723"/>
        <a:ext cx="1402074" cy="841244"/>
      </dsp:txXfrm>
    </dsp:sp>
    <dsp:sp modelId="{28D6194B-BE5F-4AF1-AA9E-C49915E4DBFE}">
      <dsp:nvSpPr>
        <dsp:cNvPr id="0" name=""/>
        <dsp:cNvSpPr/>
      </dsp:nvSpPr>
      <dsp:spPr>
        <a:xfrm>
          <a:off x="106475" y="985175"/>
          <a:ext cx="1402074" cy="84124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8571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TARIFA SOCIAL</a:t>
          </a:r>
        </a:p>
      </dsp:txBody>
      <dsp:txXfrm>
        <a:off x="106475" y="985175"/>
        <a:ext cx="1402074" cy="841244"/>
      </dsp:txXfrm>
    </dsp:sp>
    <dsp:sp modelId="{C0287B06-8D97-4778-808B-4BA6B5B91AC0}">
      <dsp:nvSpPr>
        <dsp:cNvPr id="0" name=""/>
        <dsp:cNvSpPr/>
      </dsp:nvSpPr>
      <dsp:spPr>
        <a:xfrm>
          <a:off x="1648757" y="985175"/>
          <a:ext cx="1402074" cy="84124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1429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DESARROLLO SOCIAL</a:t>
          </a:r>
        </a:p>
      </dsp:txBody>
      <dsp:txXfrm>
        <a:off x="1648757" y="985175"/>
        <a:ext cx="1402074" cy="841244"/>
      </dsp:txXfrm>
    </dsp:sp>
    <dsp:sp modelId="{B4A72A34-A3BB-4181-B3D4-369D617D27B8}">
      <dsp:nvSpPr>
        <dsp:cNvPr id="0" name=""/>
        <dsp:cNvSpPr/>
      </dsp:nvSpPr>
      <dsp:spPr>
        <a:xfrm>
          <a:off x="3191039" y="985175"/>
          <a:ext cx="1402074" cy="84124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4286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CULTURA</a:t>
          </a:r>
        </a:p>
      </dsp:txBody>
      <dsp:txXfrm>
        <a:off x="3191039" y="985175"/>
        <a:ext cx="1402074" cy="841244"/>
      </dsp:txXfrm>
    </dsp:sp>
    <dsp:sp modelId="{1D42BC9F-3E35-4C83-8A5B-704D3C403CBE}">
      <dsp:nvSpPr>
        <dsp:cNvPr id="0" name=""/>
        <dsp:cNvSpPr/>
      </dsp:nvSpPr>
      <dsp:spPr>
        <a:xfrm>
          <a:off x="106475" y="1966628"/>
          <a:ext cx="1402074" cy="84124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714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MIGRACIONES</a:t>
          </a:r>
        </a:p>
      </dsp:txBody>
      <dsp:txXfrm>
        <a:off x="106475" y="1966628"/>
        <a:ext cx="1402074" cy="841244"/>
      </dsp:txXfrm>
    </dsp:sp>
    <dsp:sp modelId="{A2968031-A55B-4961-8FD7-EA2221F37466}">
      <dsp:nvSpPr>
        <dsp:cNvPr id="0" name=""/>
        <dsp:cNvSpPr/>
      </dsp:nvSpPr>
      <dsp:spPr>
        <a:xfrm>
          <a:off x="1648757" y="1966628"/>
          <a:ext cx="1402074" cy="84124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ASESORAMIENTO LEGAL</a:t>
          </a:r>
        </a:p>
      </dsp:txBody>
      <dsp:txXfrm>
        <a:off x="1648757" y="1966628"/>
        <a:ext cx="1402074" cy="841244"/>
      </dsp:txXfrm>
    </dsp:sp>
    <dsp:sp modelId="{D3E40348-AAB5-4165-8223-797B6A468359}">
      <dsp:nvSpPr>
        <dsp:cNvPr id="0" name=""/>
        <dsp:cNvSpPr/>
      </dsp:nvSpPr>
      <dsp:spPr>
        <a:xfrm>
          <a:off x="3191039" y="1966628"/>
          <a:ext cx="1402074" cy="84124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285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INCLUSIÓN DIGITAL</a:t>
          </a:r>
        </a:p>
      </dsp:txBody>
      <dsp:txXfrm>
        <a:off x="3191039" y="1966628"/>
        <a:ext cx="1402074" cy="841244"/>
      </dsp:txXfrm>
    </dsp:sp>
    <dsp:sp modelId="{B08E7EA0-63A5-4F08-A6B6-7C8FB1685D3E}">
      <dsp:nvSpPr>
        <dsp:cNvPr id="0" name=""/>
        <dsp:cNvSpPr/>
      </dsp:nvSpPr>
      <dsp:spPr>
        <a:xfrm>
          <a:off x="106475" y="2948080"/>
          <a:ext cx="1402074" cy="84124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5714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PAMI</a:t>
          </a:r>
        </a:p>
      </dsp:txBody>
      <dsp:txXfrm>
        <a:off x="106475" y="2948080"/>
        <a:ext cx="1402074" cy="841244"/>
      </dsp:txXfrm>
    </dsp:sp>
    <dsp:sp modelId="{C9E1E129-636E-4BE1-A929-844C4F35AB2B}">
      <dsp:nvSpPr>
        <dsp:cNvPr id="0" name=""/>
        <dsp:cNvSpPr/>
      </dsp:nvSpPr>
      <dsp:spPr>
        <a:xfrm>
          <a:off x="1648757" y="2948080"/>
          <a:ext cx="1402074" cy="84124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8571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SEDRONAR</a:t>
          </a:r>
        </a:p>
      </dsp:txBody>
      <dsp:txXfrm>
        <a:off x="1648757" y="2948080"/>
        <a:ext cx="1402074" cy="841244"/>
      </dsp:txXfrm>
    </dsp:sp>
    <dsp:sp modelId="{43423E83-C009-4DF1-A844-62B6B17AED77}">
      <dsp:nvSpPr>
        <dsp:cNvPr id="0" name=""/>
        <dsp:cNvSpPr/>
      </dsp:nvSpPr>
      <dsp:spPr>
        <a:xfrm>
          <a:off x="3191039" y="2948080"/>
          <a:ext cx="1402074" cy="84124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1429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ORIENTACIÓN LABORAL</a:t>
          </a:r>
        </a:p>
      </dsp:txBody>
      <dsp:txXfrm>
        <a:off x="3191039" y="2948080"/>
        <a:ext cx="1402074" cy="841244"/>
      </dsp:txXfrm>
    </dsp:sp>
    <dsp:sp modelId="{8159C030-4563-40E2-A87E-39CFC4209AAF}">
      <dsp:nvSpPr>
        <dsp:cNvPr id="0" name=""/>
        <dsp:cNvSpPr/>
      </dsp:nvSpPr>
      <dsp:spPr>
        <a:xfrm>
          <a:off x="106475" y="3929532"/>
          <a:ext cx="1402074" cy="84124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4286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SEGURIDAD VIAL</a:t>
          </a:r>
        </a:p>
      </dsp:txBody>
      <dsp:txXfrm>
        <a:off x="106475" y="3929532"/>
        <a:ext cx="1402074" cy="841244"/>
      </dsp:txXfrm>
    </dsp:sp>
    <dsp:sp modelId="{18F503AC-3ED4-4B7C-BBB9-C876925D3170}">
      <dsp:nvSpPr>
        <dsp:cNvPr id="0" name=""/>
        <dsp:cNvSpPr/>
      </dsp:nvSpPr>
      <dsp:spPr>
        <a:xfrm>
          <a:off x="1648757" y="3929532"/>
          <a:ext cx="1402074" cy="84124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714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SALUD</a:t>
          </a:r>
        </a:p>
      </dsp:txBody>
      <dsp:txXfrm>
        <a:off x="1648757" y="3929532"/>
        <a:ext cx="1402074" cy="841244"/>
      </dsp:txXfrm>
    </dsp:sp>
    <dsp:sp modelId="{AAB6E5BD-ED2D-4A05-8510-925D43460088}">
      <dsp:nvSpPr>
        <dsp:cNvPr id="0" name=""/>
        <dsp:cNvSpPr/>
      </dsp:nvSpPr>
      <dsp:spPr>
        <a:xfrm>
          <a:off x="3191039" y="3929532"/>
          <a:ext cx="1402074" cy="84124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POLÍTICA DE GÉNERO</a:t>
          </a:r>
        </a:p>
      </dsp:txBody>
      <dsp:txXfrm>
        <a:off x="3191039" y="3929532"/>
        <a:ext cx="1402074" cy="841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0.14165</cdr:x>
      <cdr:y>0.06004</cdr:y>
    </cdr:from>
    <cdr:to>
      <cdr:x>0.25456</cdr:x>
      <cdr:y>0.11839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753347" y="252830"/>
          <a:ext cx="600501" cy="2456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AR" sz="1100" dirty="0"/>
        </a:p>
      </cdr:txBody>
    </cdr:sp>
  </cdr:relSizeAnchor>
  <cdr:relSizeAnchor xmlns:cdr="http://schemas.openxmlformats.org/drawingml/2006/chartDrawing">
    <cdr:from>
      <cdr:x>0.14448</cdr:x>
      <cdr:y>0.02336</cdr:y>
    </cdr:from>
    <cdr:to>
      <cdr:x>0.24199</cdr:x>
      <cdr:y>0.07846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617842" y="74375"/>
          <a:ext cx="416989" cy="1754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AR" sz="1000" dirty="0"/>
            <a:t>45,8</a:t>
          </a:r>
        </a:p>
      </cdr:txBody>
    </cdr:sp>
  </cdr:relSizeAnchor>
  <cdr:relSizeAnchor xmlns:cdr="http://schemas.openxmlformats.org/drawingml/2006/chartDrawing">
    <cdr:from>
      <cdr:x>0.37702</cdr:x>
      <cdr:y>0.0948</cdr:y>
    </cdr:from>
    <cdr:to>
      <cdr:x>0.47453</cdr:x>
      <cdr:y>0.1499</cdr:y>
    </cdr:to>
    <cdr:sp macro="" textlink="">
      <cdr:nvSpPr>
        <cdr:cNvPr id="4" name="1 CuadroTexto"/>
        <cdr:cNvSpPr txBox="1"/>
      </cdr:nvSpPr>
      <cdr:spPr>
        <a:xfrm xmlns:a="http://schemas.openxmlformats.org/drawingml/2006/main">
          <a:off x="2005148" y="399164"/>
          <a:ext cx="518615" cy="2320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42,5</a:t>
          </a:r>
        </a:p>
      </cdr:txBody>
    </cdr:sp>
  </cdr:relSizeAnchor>
  <cdr:relSizeAnchor xmlns:cdr="http://schemas.openxmlformats.org/drawingml/2006/chartDrawing">
    <cdr:from>
      <cdr:x>0.59906</cdr:x>
      <cdr:y>0.11325</cdr:y>
    </cdr:from>
    <cdr:to>
      <cdr:x>0.69657</cdr:x>
      <cdr:y>0.16835</cdr:y>
    </cdr:to>
    <cdr:sp macro="" textlink="">
      <cdr:nvSpPr>
        <cdr:cNvPr id="5" name="1 CuadroTexto"/>
        <cdr:cNvSpPr txBox="1"/>
      </cdr:nvSpPr>
      <cdr:spPr>
        <a:xfrm xmlns:a="http://schemas.openxmlformats.org/drawingml/2006/main">
          <a:off x="2561790" y="360598"/>
          <a:ext cx="416989" cy="1754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39,7</a:t>
          </a:r>
        </a:p>
      </cdr:txBody>
    </cdr:sp>
  </cdr:relSizeAnchor>
  <cdr:relSizeAnchor xmlns:cdr="http://schemas.openxmlformats.org/drawingml/2006/chartDrawing">
    <cdr:from>
      <cdr:x>0.14448</cdr:x>
      <cdr:y>0.19901</cdr:y>
    </cdr:from>
    <cdr:to>
      <cdr:x>0.24199</cdr:x>
      <cdr:y>0.25411</cdr:y>
    </cdr:to>
    <cdr:sp macro="" textlink="">
      <cdr:nvSpPr>
        <cdr:cNvPr id="6" name="1 CuadroTexto"/>
        <cdr:cNvSpPr txBox="1"/>
      </cdr:nvSpPr>
      <cdr:spPr>
        <a:xfrm xmlns:a="http://schemas.openxmlformats.org/drawingml/2006/main">
          <a:off x="617842" y="633672"/>
          <a:ext cx="416988" cy="175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36,2</a:t>
          </a:r>
        </a:p>
      </cdr:txBody>
    </cdr:sp>
  </cdr:relSizeAnchor>
  <cdr:relSizeAnchor xmlns:cdr="http://schemas.openxmlformats.org/drawingml/2006/chartDrawing">
    <cdr:from>
      <cdr:x>0.60464</cdr:x>
      <cdr:y>0.27476</cdr:y>
    </cdr:from>
    <cdr:to>
      <cdr:x>0.70215</cdr:x>
      <cdr:y>0.32986</cdr:y>
    </cdr:to>
    <cdr:sp macro="" textlink="">
      <cdr:nvSpPr>
        <cdr:cNvPr id="7" name="1 CuadroTexto"/>
        <cdr:cNvSpPr txBox="1"/>
      </cdr:nvSpPr>
      <cdr:spPr>
        <a:xfrm xmlns:a="http://schemas.openxmlformats.org/drawingml/2006/main">
          <a:off x="2585670" y="874840"/>
          <a:ext cx="416989" cy="175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31,3</a:t>
          </a:r>
        </a:p>
      </cdr:txBody>
    </cdr:sp>
  </cdr:relSizeAnchor>
  <cdr:relSizeAnchor xmlns:cdr="http://schemas.openxmlformats.org/drawingml/2006/chartDrawing">
    <cdr:from>
      <cdr:x>0.38666</cdr:x>
      <cdr:y>0.22314</cdr:y>
    </cdr:from>
    <cdr:to>
      <cdr:x>0.48417</cdr:x>
      <cdr:y>0.27824</cdr:y>
    </cdr:to>
    <cdr:sp macro="" textlink="">
      <cdr:nvSpPr>
        <cdr:cNvPr id="8" name="1 CuadroTexto"/>
        <cdr:cNvSpPr txBox="1"/>
      </cdr:nvSpPr>
      <cdr:spPr>
        <a:xfrm xmlns:a="http://schemas.openxmlformats.org/drawingml/2006/main">
          <a:off x="1653519" y="710502"/>
          <a:ext cx="416989" cy="1754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34,6</a:t>
          </a:r>
        </a:p>
      </cdr:txBody>
    </cdr:sp>
  </cdr:relSizeAnchor>
  <cdr:relSizeAnchor xmlns:cdr="http://schemas.openxmlformats.org/drawingml/2006/chartDrawing">
    <cdr:from>
      <cdr:x>0.13395</cdr:x>
      <cdr:y>0.28369</cdr:y>
    </cdr:from>
    <cdr:to>
      <cdr:x>0.23146</cdr:x>
      <cdr:y>0.33879</cdr:y>
    </cdr:to>
    <cdr:sp macro="" textlink="">
      <cdr:nvSpPr>
        <cdr:cNvPr id="9" name="1 CuadroTexto"/>
        <cdr:cNvSpPr txBox="1"/>
      </cdr:nvSpPr>
      <cdr:spPr>
        <a:xfrm xmlns:a="http://schemas.openxmlformats.org/drawingml/2006/main">
          <a:off x="572837" y="903276"/>
          <a:ext cx="416989" cy="1754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30,3</a:t>
          </a:r>
        </a:p>
      </cdr:txBody>
    </cdr:sp>
  </cdr:relSizeAnchor>
  <cdr:relSizeAnchor xmlns:cdr="http://schemas.openxmlformats.org/drawingml/2006/chartDrawing">
    <cdr:from>
      <cdr:x>0.38535</cdr:x>
      <cdr:y>0.30987</cdr:y>
    </cdr:from>
    <cdr:to>
      <cdr:x>0.48286</cdr:x>
      <cdr:y>0.36497</cdr:y>
    </cdr:to>
    <cdr:sp macro="" textlink="">
      <cdr:nvSpPr>
        <cdr:cNvPr id="10" name="1 CuadroTexto"/>
        <cdr:cNvSpPr txBox="1"/>
      </cdr:nvSpPr>
      <cdr:spPr>
        <a:xfrm xmlns:a="http://schemas.openxmlformats.org/drawingml/2006/main">
          <a:off x="1647904" y="986625"/>
          <a:ext cx="416989" cy="1754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28,6</a:t>
          </a:r>
        </a:p>
      </cdr:txBody>
    </cdr:sp>
  </cdr:relSizeAnchor>
  <cdr:relSizeAnchor xmlns:cdr="http://schemas.openxmlformats.org/drawingml/2006/chartDrawing">
    <cdr:from>
      <cdr:x>0.60951</cdr:x>
      <cdr:y>0.36158</cdr:y>
    </cdr:from>
    <cdr:to>
      <cdr:x>0.7135</cdr:x>
      <cdr:y>0.4538</cdr:y>
    </cdr:to>
    <cdr:sp macro="" textlink="">
      <cdr:nvSpPr>
        <cdr:cNvPr id="11" name="1 CuadroTexto"/>
        <cdr:cNvSpPr txBox="1"/>
      </cdr:nvSpPr>
      <cdr:spPr>
        <a:xfrm xmlns:a="http://schemas.openxmlformats.org/drawingml/2006/main">
          <a:off x="2606473" y="1151285"/>
          <a:ext cx="444733" cy="2936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100" dirty="0"/>
            <a:t>25,7</a:t>
          </a:r>
        </a:p>
      </cdr:txBody>
    </cdr:sp>
  </cdr:relSizeAnchor>
  <cdr:relSizeAnchor xmlns:cdr="http://schemas.openxmlformats.org/drawingml/2006/chartDrawing">
    <cdr:from>
      <cdr:x>0.14448</cdr:x>
      <cdr:y>0.38014</cdr:y>
    </cdr:from>
    <cdr:to>
      <cdr:x>0.24199</cdr:x>
      <cdr:y>0.43524</cdr:y>
    </cdr:to>
    <cdr:sp macro="" textlink="">
      <cdr:nvSpPr>
        <cdr:cNvPr id="12" name="1 CuadroTexto"/>
        <cdr:cNvSpPr txBox="1"/>
      </cdr:nvSpPr>
      <cdr:spPr>
        <a:xfrm xmlns:a="http://schemas.openxmlformats.org/drawingml/2006/main">
          <a:off x="617842" y="1210374"/>
          <a:ext cx="416989" cy="1754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25,8</a:t>
          </a:r>
        </a:p>
      </cdr:txBody>
    </cdr:sp>
  </cdr:relSizeAnchor>
  <cdr:relSizeAnchor xmlns:cdr="http://schemas.openxmlformats.org/drawingml/2006/chartDrawing">
    <cdr:from>
      <cdr:x>0.36939</cdr:x>
      <cdr:y>0.38014</cdr:y>
    </cdr:from>
    <cdr:to>
      <cdr:x>0.46691</cdr:x>
      <cdr:y>0.43524</cdr:y>
    </cdr:to>
    <cdr:sp macro="" textlink="">
      <cdr:nvSpPr>
        <cdr:cNvPr id="13" name="1 CuadroTexto"/>
        <cdr:cNvSpPr txBox="1"/>
      </cdr:nvSpPr>
      <cdr:spPr>
        <a:xfrm xmlns:a="http://schemas.openxmlformats.org/drawingml/2006/main">
          <a:off x="1579665" y="1210375"/>
          <a:ext cx="417032" cy="175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24,4</a:t>
          </a:r>
        </a:p>
      </cdr:txBody>
    </cdr:sp>
  </cdr:relSizeAnchor>
  <cdr:relSizeAnchor xmlns:cdr="http://schemas.openxmlformats.org/drawingml/2006/chartDrawing">
    <cdr:from>
      <cdr:x>0.60554</cdr:x>
      <cdr:y>0.46124</cdr:y>
    </cdr:from>
    <cdr:to>
      <cdr:x>0.70305</cdr:x>
      <cdr:y>0.51634</cdr:y>
    </cdr:to>
    <cdr:sp macro="" textlink="">
      <cdr:nvSpPr>
        <cdr:cNvPr id="14" name="1 CuadroTexto"/>
        <cdr:cNvSpPr txBox="1"/>
      </cdr:nvSpPr>
      <cdr:spPr>
        <a:xfrm xmlns:a="http://schemas.openxmlformats.org/drawingml/2006/main">
          <a:off x="3220558" y="1942120"/>
          <a:ext cx="518615" cy="2320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21,1</a:t>
          </a:r>
        </a:p>
      </cdr:txBody>
    </cdr:sp>
  </cdr:relSizeAnchor>
  <cdr:relSizeAnchor xmlns:cdr="http://schemas.openxmlformats.org/drawingml/2006/chartDrawing">
    <cdr:from>
      <cdr:x>0.5813</cdr:x>
      <cdr:y>0.68287</cdr:y>
    </cdr:from>
    <cdr:to>
      <cdr:x>0.67881</cdr:x>
      <cdr:y>0.73797</cdr:y>
    </cdr:to>
    <cdr:sp macro="" textlink="">
      <cdr:nvSpPr>
        <cdr:cNvPr id="15" name="1 CuadroTexto"/>
        <cdr:cNvSpPr txBox="1"/>
      </cdr:nvSpPr>
      <cdr:spPr>
        <a:xfrm xmlns:a="http://schemas.openxmlformats.org/drawingml/2006/main">
          <a:off x="2485860" y="2174299"/>
          <a:ext cx="416989" cy="1754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AR" sz="1000" dirty="0"/>
            <a:t>6,3</a:t>
          </a:r>
        </a:p>
      </cdr:txBody>
    </cdr:sp>
  </cdr:relSizeAnchor>
  <cdr:relSizeAnchor xmlns:cdr="http://schemas.openxmlformats.org/drawingml/2006/chartDrawing">
    <cdr:from>
      <cdr:x>0.37259</cdr:x>
      <cdr:y>0.66907</cdr:y>
    </cdr:from>
    <cdr:to>
      <cdr:x>0.4701</cdr:x>
      <cdr:y>0.72417</cdr:y>
    </cdr:to>
    <cdr:sp macro="" textlink="">
      <cdr:nvSpPr>
        <cdr:cNvPr id="16" name="1 CuadroTexto"/>
        <cdr:cNvSpPr txBox="1"/>
      </cdr:nvSpPr>
      <cdr:spPr>
        <a:xfrm xmlns:a="http://schemas.openxmlformats.org/drawingml/2006/main">
          <a:off x="1593313" y="2130337"/>
          <a:ext cx="416989" cy="1754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AR" sz="1000" dirty="0"/>
            <a:t>6,4</a:t>
          </a:r>
        </a:p>
      </cdr:txBody>
    </cdr:sp>
  </cdr:relSizeAnchor>
  <cdr:relSizeAnchor xmlns:cdr="http://schemas.openxmlformats.org/drawingml/2006/chartDrawing">
    <cdr:from>
      <cdr:x>0.14448</cdr:x>
      <cdr:y>0.66786</cdr:y>
    </cdr:from>
    <cdr:to>
      <cdr:x>0.24199</cdr:x>
      <cdr:y>0.72296</cdr:y>
    </cdr:to>
    <cdr:sp macro="" textlink="">
      <cdr:nvSpPr>
        <cdr:cNvPr id="17" name="1 CuadroTexto"/>
        <cdr:cNvSpPr txBox="1"/>
      </cdr:nvSpPr>
      <cdr:spPr>
        <a:xfrm xmlns:a="http://schemas.openxmlformats.org/drawingml/2006/main">
          <a:off x="617842" y="2126483"/>
          <a:ext cx="416989" cy="1754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AR" sz="1000" dirty="0"/>
            <a:t>7,4</a:t>
          </a:r>
        </a:p>
      </cdr:txBody>
    </cdr:sp>
  </cdr:relSizeAnchor>
  <cdr:relSizeAnchor xmlns:cdr="http://schemas.openxmlformats.org/drawingml/2006/chartDrawing">
    <cdr:from>
      <cdr:x>0.8114</cdr:x>
      <cdr:y>0.59323</cdr:y>
    </cdr:from>
    <cdr:to>
      <cdr:x>1</cdr:x>
      <cdr:y>1</cdr:y>
    </cdr:to>
    <cdr:sp macro="" textlink="">
      <cdr:nvSpPr>
        <cdr:cNvPr id="18" name="17 Rectángulo"/>
        <cdr:cNvSpPr/>
      </cdr:nvSpPr>
      <cdr:spPr>
        <a:xfrm xmlns:a="http://schemas.openxmlformats.org/drawingml/2006/main">
          <a:off x="4315412" y="2497886"/>
          <a:ext cx="1003071" cy="171279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AR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0.40584</cdr:x>
      <cdr:y>0.05959</cdr:y>
    </cdr:from>
    <cdr:to>
      <cdr:x>0.5167</cdr:x>
      <cdr:y>0.17301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2192420" y="207210"/>
          <a:ext cx="598905" cy="3943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10,6</a:t>
          </a:r>
        </a:p>
      </cdr:txBody>
    </cdr:sp>
  </cdr:relSizeAnchor>
  <cdr:relSizeAnchor xmlns:cdr="http://schemas.openxmlformats.org/drawingml/2006/chartDrawing">
    <cdr:from>
      <cdr:x>0.63821</cdr:x>
      <cdr:y>0.25545</cdr:y>
    </cdr:from>
    <cdr:to>
      <cdr:x>0.74907</cdr:x>
      <cdr:y>0.36887</cdr:y>
    </cdr:to>
    <cdr:sp macro="" textlink="">
      <cdr:nvSpPr>
        <cdr:cNvPr id="4" name="1 CuadroTexto"/>
        <cdr:cNvSpPr txBox="1"/>
      </cdr:nvSpPr>
      <cdr:spPr>
        <a:xfrm xmlns:a="http://schemas.openxmlformats.org/drawingml/2006/main">
          <a:off x="2839691" y="835097"/>
          <a:ext cx="493264" cy="3707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7,4</a:t>
          </a:r>
        </a:p>
      </cdr:txBody>
    </cdr:sp>
  </cdr:relSizeAnchor>
  <cdr:relSizeAnchor xmlns:cdr="http://schemas.openxmlformats.org/drawingml/2006/chartDrawing">
    <cdr:from>
      <cdr:x>0.18712</cdr:x>
      <cdr:y>0.10776</cdr:y>
    </cdr:from>
    <cdr:to>
      <cdr:x>0.27634</cdr:x>
      <cdr:y>0.18627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832571" y="352274"/>
          <a:ext cx="396994" cy="25667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AR" sz="1000" dirty="0"/>
            <a:t>9,6</a:t>
          </a:r>
        </a:p>
      </cdr:txBody>
    </cdr:sp>
  </cdr:relSizeAnchor>
  <cdr:relSizeAnchor xmlns:cdr="http://schemas.openxmlformats.org/drawingml/2006/chartDrawing">
    <cdr:from>
      <cdr:x>0.41273</cdr:x>
      <cdr:y>0.28527</cdr:y>
    </cdr:from>
    <cdr:to>
      <cdr:x>0.52359</cdr:x>
      <cdr:y>0.39869</cdr:y>
    </cdr:to>
    <cdr:sp macro="" textlink="">
      <cdr:nvSpPr>
        <cdr:cNvPr id="5" name="1 CuadroTexto"/>
        <cdr:cNvSpPr txBox="1"/>
      </cdr:nvSpPr>
      <cdr:spPr>
        <a:xfrm xmlns:a="http://schemas.openxmlformats.org/drawingml/2006/main">
          <a:off x="2229647" y="991937"/>
          <a:ext cx="598905" cy="3943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AR" sz="1000" dirty="0"/>
            <a:t>7,4</a:t>
          </a:r>
        </a:p>
      </cdr:txBody>
    </cdr:sp>
  </cdr:relSizeAnchor>
  <cdr:relSizeAnchor xmlns:cdr="http://schemas.openxmlformats.org/drawingml/2006/chartDrawing">
    <cdr:from>
      <cdr:x>0.63732</cdr:x>
      <cdr:y>0.35599</cdr:y>
    </cdr:from>
    <cdr:to>
      <cdr:x>0.74819</cdr:x>
      <cdr:y>0.46941</cdr:y>
    </cdr:to>
    <cdr:sp macro="" textlink="">
      <cdr:nvSpPr>
        <cdr:cNvPr id="6" name="1 CuadroTexto"/>
        <cdr:cNvSpPr txBox="1"/>
      </cdr:nvSpPr>
      <cdr:spPr>
        <a:xfrm xmlns:a="http://schemas.openxmlformats.org/drawingml/2006/main">
          <a:off x="2835719" y="1163775"/>
          <a:ext cx="493309" cy="3707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6,3</a:t>
          </a:r>
        </a:p>
      </cdr:txBody>
    </cdr:sp>
  </cdr:relSizeAnchor>
  <cdr:relSizeAnchor xmlns:cdr="http://schemas.openxmlformats.org/drawingml/2006/chartDrawing">
    <cdr:from>
      <cdr:x>0.20954</cdr:x>
      <cdr:y>0.26374</cdr:y>
    </cdr:from>
    <cdr:to>
      <cdr:x>0.29876</cdr:x>
      <cdr:y>0.34226</cdr:y>
    </cdr:to>
    <cdr:sp macro="" textlink="">
      <cdr:nvSpPr>
        <cdr:cNvPr id="7" name="3 CuadroTexto"/>
        <cdr:cNvSpPr txBox="1"/>
      </cdr:nvSpPr>
      <cdr:spPr>
        <a:xfrm xmlns:a="http://schemas.openxmlformats.org/drawingml/2006/main">
          <a:off x="932331" y="862210"/>
          <a:ext cx="396994" cy="2567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7,6</a:t>
          </a:r>
        </a:p>
      </cdr:txBody>
    </cdr:sp>
  </cdr:relSizeAnchor>
  <cdr:relSizeAnchor xmlns:cdr="http://schemas.openxmlformats.org/drawingml/2006/chartDrawing">
    <cdr:from>
      <cdr:x>0.39986</cdr:x>
      <cdr:y>0.37255</cdr:y>
    </cdr:from>
    <cdr:to>
      <cdr:x>0.51073</cdr:x>
      <cdr:y>0.48597</cdr:y>
    </cdr:to>
    <cdr:sp macro="" textlink="">
      <cdr:nvSpPr>
        <cdr:cNvPr id="8" name="1 CuadroTexto"/>
        <cdr:cNvSpPr txBox="1"/>
      </cdr:nvSpPr>
      <cdr:spPr>
        <a:xfrm xmlns:a="http://schemas.openxmlformats.org/drawingml/2006/main">
          <a:off x="2160131" y="1295400"/>
          <a:ext cx="598905" cy="3943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AR" sz="1000" dirty="0"/>
            <a:t>6,2</a:t>
          </a:r>
        </a:p>
      </cdr:txBody>
    </cdr:sp>
  </cdr:relSizeAnchor>
  <cdr:relSizeAnchor xmlns:cdr="http://schemas.openxmlformats.org/drawingml/2006/chartDrawing">
    <cdr:from>
      <cdr:x>0.63643</cdr:x>
      <cdr:y>0.46419</cdr:y>
    </cdr:from>
    <cdr:to>
      <cdr:x>0.7473</cdr:x>
      <cdr:y>0.57761</cdr:y>
    </cdr:to>
    <cdr:sp macro="" textlink="">
      <cdr:nvSpPr>
        <cdr:cNvPr id="9" name="1 CuadroTexto"/>
        <cdr:cNvSpPr txBox="1"/>
      </cdr:nvSpPr>
      <cdr:spPr>
        <a:xfrm xmlns:a="http://schemas.openxmlformats.org/drawingml/2006/main">
          <a:off x="2831747" y="1517510"/>
          <a:ext cx="493309" cy="3707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4,8</a:t>
          </a:r>
        </a:p>
      </cdr:txBody>
    </cdr:sp>
  </cdr:relSizeAnchor>
  <cdr:relSizeAnchor xmlns:cdr="http://schemas.openxmlformats.org/drawingml/2006/chartDrawing">
    <cdr:from>
      <cdr:x>0.19698</cdr:x>
      <cdr:y>0.37524</cdr:y>
    </cdr:from>
    <cdr:to>
      <cdr:x>0.29634</cdr:x>
      <cdr:y>0.46419</cdr:y>
    </cdr:to>
    <cdr:sp macro="" textlink="">
      <cdr:nvSpPr>
        <cdr:cNvPr id="10" name="3 CuadroTexto"/>
        <cdr:cNvSpPr txBox="1"/>
      </cdr:nvSpPr>
      <cdr:spPr>
        <a:xfrm xmlns:a="http://schemas.openxmlformats.org/drawingml/2006/main">
          <a:off x="876450" y="1226723"/>
          <a:ext cx="442080" cy="29078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6,1</a:t>
          </a:r>
        </a:p>
      </cdr:txBody>
    </cdr:sp>
  </cdr:relSizeAnchor>
  <cdr:relSizeAnchor xmlns:cdr="http://schemas.openxmlformats.org/drawingml/2006/chartDrawing">
    <cdr:from>
      <cdr:x>0.40258</cdr:x>
      <cdr:y>0.46328</cdr:y>
    </cdr:from>
    <cdr:to>
      <cdr:x>0.51345</cdr:x>
      <cdr:y>0.5767</cdr:y>
    </cdr:to>
    <cdr:sp macro="" textlink="">
      <cdr:nvSpPr>
        <cdr:cNvPr id="11" name="1 CuadroTexto"/>
        <cdr:cNvSpPr txBox="1"/>
      </cdr:nvSpPr>
      <cdr:spPr>
        <a:xfrm xmlns:a="http://schemas.openxmlformats.org/drawingml/2006/main">
          <a:off x="2174836" y="1610894"/>
          <a:ext cx="598905" cy="3943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AR" sz="1000" dirty="0"/>
            <a:t>4,9</a:t>
          </a:r>
        </a:p>
      </cdr:txBody>
    </cdr:sp>
  </cdr:relSizeAnchor>
  <cdr:relSizeAnchor xmlns:cdr="http://schemas.openxmlformats.org/drawingml/2006/chartDrawing">
    <cdr:from>
      <cdr:x>0.63915</cdr:x>
      <cdr:y>0.55916</cdr:y>
    </cdr:from>
    <cdr:to>
      <cdr:x>0.75002</cdr:x>
      <cdr:y>0.67257</cdr:y>
    </cdr:to>
    <cdr:sp macro="" textlink="">
      <cdr:nvSpPr>
        <cdr:cNvPr id="12" name="1 CuadroTexto"/>
        <cdr:cNvSpPr txBox="1"/>
      </cdr:nvSpPr>
      <cdr:spPr>
        <a:xfrm xmlns:a="http://schemas.openxmlformats.org/drawingml/2006/main">
          <a:off x="2843848" y="1827991"/>
          <a:ext cx="493310" cy="3707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3,6</a:t>
          </a:r>
        </a:p>
      </cdr:txBody>
    </cdr:sp>
  </cdr:relSizeAnchor>
  <cdr:relSizeAnchor xmlns:cdr="http://schemas.openxmlformats.org/drawingml/2006/chartDrawing">
    <cdr:from>
      <cdr:x>0.20863</cdr:x>
      <cdr:y>0.46036</cdr:y>
    </cdr:from>
    <cdr:to>
      <cdr:x>0.30581</cdr:x>
      <cdr:y>0.5539</cdr:y>
    </cdr:to>
    <cdr:sp macro="" textlink="">
      <cdr:nvSpPr>
        <cdr:cNvPr id="13" name="3 CuadroTexto"/>
        <cdr:cNvSpPr txBox="1"/>
      </cdr:nvSpPr>
      <cdr:spPr>
        <a:xfrm xmlns:a="http://schemas.openxmlformats.org/drawingml/2006/main">
          <a:off x="928269" y="1504994"/>
          <a:ext cx="432405" cy="30580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4,9</a:t>
          </a:r>
        </a:p>
      </cdr:txBody>
    </cdr:sp>
  </cdr:relSizeAnchor>
  <cdr:relSizeAnchor xmlns:cdr="http://schemas.openxmlformats.org/drawingml/2006/chartDrawing">
    <cdr:from>
      <cdr:x>0.38971</cdr:x>
      <cdr:y>0.77232</cdr:y>
    </cdr:from>
    <cdr:to>
      <cdr:x>0.50058</cdr:x>
      <cdr:y>0.88574</cdr:y>
    </cdr:to>
    <cdr:sp macro="" textlink="">
      <cdr:nvSpPr>
        <cdr:cNvPr id="14" name="1 CuadroTexto"/>
        <cdr:cNvSpPr txBox="1"/>
      </cdr:nvSpPr>
      <cdr:spPr>
        <a:xfrm xmlns:a="http://schemas.openxmlformats.org/drawingml/2006/main">
          <a:off x="1734011" y="2524843"/>
          <a:ext cx="493309" cy="3707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AR" sz="1000" dirty="0"/>
            <a:t>0,6</a:t>
          </a:r>
        </a:p>
      </cdr:txBody>
    </cdr:sp>
  </cdr:relSizeAnchor>
  <cdr:relSizeAnchor xmlns:cdr="http://schemas.openxmlformats.org/drawingml/2006/chartDrawing">
    <cdr:from>
      <cdr:x>0.60927</cdr:x>
      <cdr:y>0.77233</cdr:y>
    </cdr:from>
    <cdr:to>
      <cdr:x>0.72013</cdr:x>
      <cdr:y>0.88574</cdr:y>
    </cdr:to>
    <cdr:sp macro="" textlink="">
      <cdr:nvSpPr>
        <cdr:cNvPr id="15" name="1 CuadroTexto"/>
        <cdr:cNvSpPr txBox="1"/>
      </cdr:nvSpPr>
      <cdr:spPr>
        <a:xfrm xmlns:a="http://schemas.openxmlformats.org/drawingml/2006/main">
          <a:off x="2710895" y="2524876"/>
          <a:ext cx="493264" cy="3707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0,9</a:t>
          </a:r>
        </a:p>
      </cdr:txBody>
    </cdr:sp>
  </cdr:relSizeAnchor>
  <cdr:relSizeAnchor xmlns:cdr="http://schemas.openxmlformats.org/drawingml/2006/chartDrawing">
    <cdr:from>
      <cdr:x>0.20673</cdr:x>
      <cdr:y>0.75685</cdr:y>
    </cdr:from>
    <cdr:to>
      <cdr:x>0.30005</cdr:x>
      <cdr:y>0.84094</cdr:y>
    </cdr:to>
    <cdr:sp macro="" textlink="">
      <cdr:nvSpPr>
        <cdr:cNvPr id="16" name="3 CuadroTexto"/>
        <cdr:cNvSpPr txBox="1"/>
      </cdr:nvSpPr>
      <cdr:spPr>
        <a:xfrm xmlns:a="http://schemas.openxmlformats.org/drawingml/2006/main">
          <a:off x="919850" y="2474262"/>
          <a:ext cx="415221" cy="2749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0,9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FF407-03CB-422F-96AE-028C1D723ACD}" type="datetimeFigureOut">
              <a:rPr lang="es-AR" smtClean="0"/>
              <a:t>31/5/2018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1162050"/>
            <a:ext cx="4532313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182" y="4473893"/>
            <a:ext cx="550545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DE225-2D36-4359-9F4E-553074768BC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58432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DE225-2D36-4359-9F4E-553074768BC0}" type="slidenum">
              <a:rPr lang="es-AR" smtClean="0"/>
              <a:pPr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23022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DE225-2D36-4359-9F4E-553074768BC0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92079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DE225-2D36-4359-9F4E-553074768BC0}" type="slidenum">
              <a:rPr lang="es-AR" smtClean="0"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8149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DE225-2D36-4359-9F4E-553074768BC0}" type="slidenum">
              <a:rPr lang="es-AR" smtClean="0"/>
              <a:t>12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445113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075"/>
            <a:ext cx="10587039" cy="707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00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3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6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  <a:prstGeom prst="rect">
            <a:avLst/>
          </a:prstGeom>
          <a:noFill/>
          <a:ln>
            <a:noFill/>
          </a:ln>
        </p:spPr>
        <p:txBody>
          <a:bodyPr wrap="square" lIns="107269" tIns="107269" rIns="107269" bIns="107269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5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ts val="1100"/>
              <a:buFont typeface="Arial"/>
              <a:buNone/>
              <a:defRPr sz="1600"/>
            </a:lvl2pPr>
            <a:lvl3pPr lvl="2" indent="0" rtl="0">
              <a:spcBef>
                <a:spcPts val="0"/>
              </a:spcBef>
              <a:buSzPts val="1100"/>
              <a:buFont typeface="Arial"/>
              <a:buNone/>
              <a:defRPr sz="1600"/>
            </a:lvl3pPr>
            <a:lvl4pPr lvl="3" indent="0" rtl="0">
              <a:spcBef>
                <a:spcPts val="0"/>
              </a:spcBef>
              <a:buSzPts val="1100"/>
              <a:buFont typeface="Arial"/>
              <a:buNone/>
              <a:defRPr sz="1600"/>
            </a:lvl4pPr>
            <a:lvl5pPr lvl="4" indent="0" rtl="0">
              <a:spcBef>
                <a:spcPts val="0"/>
              </a:spcBef>
              <a:buSzPts val="1100"/>
              <a:buFont typeface="Arial"/>
              <a:buNone/>
              <a:defRPr sz="1600"/>
            </a:lvl5pPr>
            <a:lvl6pPr lvl="5" indent="0" rtl="0">
              <a:spcBef>
                <a:spcPts val="0"/>
              </a:spcBef>
              <a:buSzPts val="1100"/>
              <a:buFont typeface="Arial"/>
              <a:buNone/>
              <a:defRPr sz="1600"/>
            </a:lvl6pPr>
            <a:lvl7pPr lvl="6" indent="0" rtl="0">
              <a:spcBef>
                <a:spcPts val="0"/>
              </a:spcBef>
              <a:buSzPts val="1100"/>
              <a:buFont typeface="Arial"/>
              <a:buNone/>
              <a:defRPr sz="1600"/>
            </a:lvl7pPr>
            <a:lvl8pPr lvl="7" indent="0" rtl="0">
              <a:spcBef>
                <a:spcPts val="0"/>
              </a:spcBef>
              <a:buSzPts val="1100"/>
              <a:buFont typeface="Arial"/>
              <a:buNone/>
              <a:defRPr sz="1600"/>
            </a:lvl8pPr>
            <a:lvl9pPr lvl="8" indent="0" rtl="0">
              <a:spcBef>
                <a:spcPts val="0"/>
              </a:spcBef>
              <a:buSzPts val="1100"/>
              <a:buFont typeface="Arial"/>
              <a:buNone/>
              <a:defRPr sz="16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238250" y="3602037"/>
            <a:ext cx="7429500" cy="1655600"/>
          </a:xfrm>
          <a:prstGeom prst="rect">
            <a:avLst/>
          </a:prstGeom>
          <a:noFill/>
          <a:ln>
            <a:noFill/>
          </a:ln>
        </p:spPr>
        <p:txBody>
          <a:bodyPr wrap="square" lIns="107269" tIns="107269" rIns="107269" bIns="107269" anchor="t" anchorCtr="0"/>
          <a:lstStyle>
            <a:lvl1pPr marL="0" marR="0" lvl="0" indent="0" algn="ctr" rtl="0">
              <a:lnSpc>
                <a:spcPct val="90000"/>
              </a:lnSpc>
              <a:spcBef>
                <a:spcPts val="9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2325" marR="0" lvl="1" indent="0" algn="ctr" rtl="0">
              <a:lnSpc>
                <a:spcPct val="90000"/>
              </a:lnSpc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04649" marR="0" lvl="2" indent="0" algn="ctr" rtl="0">
              <a:lnSpc>
                <a:spcPct val="90000"/>
              </a:lnSpc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974" marR="0" lvl="3" indent="0" algn="ctr" rtl="0">
              <a:lnSpc>
                <a:spcPct val="90000"/>
              </a:lnSpc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09298" marR="0" lvl="4" indent="0" algn="ctr" rtl="0">
              <a:lnSpc>
                <a:spcPct val="90000"/>
              </a:lnSpc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11623" marR="0" lvl="5" indent="0" algn="ctr" rtl="0">
              <a:lnSpc>
                <a:spcPct val="90000"/>
              </a:lnSpc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13947" marR="0" lvl="6" indent="0" algn="ctr" rtl="0">
              <a:lnSpc>
                <a:spcPct val="90000"/>
              </a:lnSpc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16272" marR="0" lvl="7" indent="0" algn="ctr" rtl="0">
              <a:lnSpc>
                <a:spcPct val="90000"/>
              </a:lnSpc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18597" marR="0" lvl="8" indent="0" algn="ctr" rtl="0">
              <a:lnSpc>
                <a:spcPct val="90000"/>
              </a:lnSpc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200"/>
          </a:xfrm>
          <a:prstGeom prst="rect">
            <a:avLst/>
          </a:prstGeom>
          <a:noFill/>
          <a:ln>
            <a:noFill/>
          </a:ln>
        </p:spPr>
        <p:txBody>
          <a:bodyPr wrap="square" lIns="107269" tIns="107269" rIns="107269" bIns="107269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232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04649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974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0929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1162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1394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16272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1859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200"/>
          </a:xfrm>
          <a:prstGeom prst="rect">
            <a:avLst/>
          </a:prstGeom>
          <a:noFill/>
          <a:ln>
            <a:noFill/>
          </a:ln>
        </p:spPr>
        <p:txBody>
          <a:bodyPr wrap="square" lIns="107269" tIns="107269" rIns="107269" bIns="107269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232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04649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974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0929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1162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1394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16272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1859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200"/>
          </a:xfrm>
          <a:prstGeom prst="rect">
            <a:avLst/>
          </a:prstGeom>
          <a:noFill/>
          <a:ln>
            <a:noFill/>
          </a:ln>
        </p:spPr>
        <p:txBody>
          <a:bodyPr wrap="square" lIns="80459" tIns="40215" rIns="80459" bIns="40215" anchor="ctr" anchorCtr="0">
            <a:noAutofit/>
          </a:bodyPr>
          <a:lstStyle/>
          <a:p>
            <a:pPr indent="-16763" algn="r">
              <a:buClr>
                <a:srgbClr val="888888"/>
              </a:buClr>
              <a:buSzPts val="225"/>
            </a:pPr>
            <a:fld id="{00000000-1234-1234-1234-123412341234}" type="slidenum">
              <a:rPr lang="es" sz="1100" smtClean="0">
                <a:solidFill>
                  <a:srgbClr val="888888"/>
                </a:solidFill>
                <a:ea typeface="Calibri"/>
                <a:cs typeface="Calibri"/>
                <a:sym typeface="Calibri"/>
              </a:rPr>
              <a:pPr indent="-16763" algn="r">
                <a:buClr>
                  <a:srgbClr val="888888"/>
                </a:buClr>
                <a:buSzPts val="225"/>
              </a:pPr>
              <a:t>‹Nº›</a:t>
            </a:fld>
            <a:endParaRPr lang="es" sz="1100">
              <a:solidFill>
                <a:srgbClr val="888888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475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531104" y="701800"/>
            <a:ext cx="6087000" cy="54543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Playfair Display"/>
              <a:buNone/>
              <a:defRPr sz="6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Playfair Display"/>
              <a:buNone/>
              <a:defRPr sz="6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Playfair Display"/>
              <a:buNone/>
              <a:defRPr sz="6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Playfair Display"/>
              <a:buNone/>
              <a:defRPr sz="6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Playfair Display"/>
              <a:buNone/>
              <a:defRPr sz="6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Playfair Display"/>
              <a:buNone/>
              <a:defRPr sz="6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Playfair Display"/>
              <a:buNone/>
              <a:defRPr sz="6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Playfair Display"/>
              <a:buNone/>
              <a:defRPr sz="6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Playfair Display"/>
              <a:buNone/>
              <a:defRPr sz="6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9206166" y="6251679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7169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Bas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14"/>
          <p:cNvSpPr>
            <a:spLocks noGrp="1"/>
          </p:cNvSpPr>
          <p:nvPr>
            <p:ph type="body" sz="quarter" idx="11" hasCustomPrompt="1"/>
          </p:nvPr>
        </p:nvSpPr>
        <p:spPr>
          <a:xfrm>
            <a:off x="494907" y="1605212"/>
            <a:ext cx="8937328" cy="3438525"/>
          </a:xfrm>
          <a:prstGeom prst="rect">
            <a:avLst/>
          </a:prstGeom>
        </p:spPr>
        <p:txBody>
          <a:bodyPr/>
          <a:lstStyle>
            <a:lvl1pPr marL="177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AR" sz="18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</a:lstStyle>
          <a:p>
            <a:pPr lvl="0"/>
            <a:r>
              <a:rPr lang="es-ES" dirty="0"/>
              <a:t>Haga clic para agregar texto</a:t>
            </a:r>
            <a:endParaRPr lang="es-AR" dirty="0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340519" y="973138"/>
            <a:ext cx="4773992" cy="400050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lang="es-AR" sz="2000" b="1" i="0" u="none" strike="noStrike" cap="none" dirty="0">
                <a:solidFill>
                  <a:srgbClr val="0095D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600" indent="0">
              <a:buNone/>
              <a:defRPr/>
            </a:lvl2pPr>
          </a:lstStyle>
          <a:p>
            <a:pPr lvl="0"/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para agregar subtítulo</a:t>
            </a:r>
            <a:endParaRPr lang="es-AR" dirty="0"/>
          </a:p>
        </p:txBody>
      </p:sp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39993" y="511447"/>
            <a:ext cx="9092241" cy="4616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2400" b="1" i="0" u="none" strike="noStrike" cap="none">
                <a:solidFill>
                  <a:srgbClr val="0095D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4" name="Rectángulo 3"/>
          <p:cNvSpPr/>
          <p:nvPr userDrawn="1"/>
        </p:nvSpPr>
        <p:spPr>
          <a:xfrm>
            <a:off x="402432" y="6045200"/>
            <a:ext cx="1702594" cy="676742"/>
          </a:xfrm>
          <a:prstGeom prst="rect">
            <a:avLst/>
          </a:prstGeom>
          <a:solidFill>
            <a:srgbClr val="009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42" y="6019620"/>
            <a:ext cx="2311652" cy="689622"/>
          </a:xfrm>
          <a:prstGeom prst="rect">
            <a:avLst/>
          </a:prstGeom>
        </p:spPr>
      </p:pic>
      <p:sp>
        <p:nvSpPr>
          <p:cNvPr id="7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512947" y="542870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75F79-6178-42ED-8DF2-60C520531103}" type="slidenum">
              <a:rPr lang="es-AR" smtClean="0"/>
              <a:pPr/>
              <a:t>‹Nº›</a:t>
            </a:fld>
            <a:endParaRPr lang="es-AR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64" y="6007100"/>
            <a:ext cx="2589419" cy="71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69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3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9" r:id="rId4"/>
    <p:sldLayoutId id="2147483672" r:id="rId5"/>
    <p:sldLayoutId id="2147483674" r:id="rId6"/>
  </p:sldLayoutIdLst>
  <p:txStyles>
    <p:titleStyle>
      <a:lvl1pPr algn="ctr" defTabSz="742950" rtl="0" eaLnBrk="1" latinLnBrk="0" hangingPunct="1"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8606" indent="-278606" algn="l" defTabSz="742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03647" indent="-232172" algn="l" defTabSz="7429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25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spcBef>
          <a:spcPct val="20000"/>
        </a:spcBef>
        <a:buFont typeface="Arial" panose="020B0604020202020204" pitchFamily="34" charset="0"/>
        <a:buChar char="»"/>
        <a:defRPr sz="1625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cid:8c0c5d84-2226-448b-be5d-d6cd3ceaea34" TargetMode="External"/><Relationship Id="rId5" Type="http://schemas.openxmlformats.org/officeDocument/2006/relationships/image" Target="../media/image29.jpeg"/><Relationship Id="rId4" Type="http://schemas.openxmlformats.org/officeDocument/2006/relationships/image" Target="cid:0b63453e-3386-45e2-ba60-f33130d1c0a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diagramQuickStyle" Target="../diagrams/quickStyle4.xml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diagramLayout" Target="../diagrams/layout4.xml"/><Relationship Id="rId17" Type="http://schemas.openxmlformats.org/officeDocument/2006/relationships/image" Target="../media/image49.png"/><Relationship Id="rId2" Type="http://schemas.openxmlformats.org/officeDocument/2006/relationships/image" Target="../media/image39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diagramData" Target="../diagrams/data4.xml"/><Relationship Id="rId5" Type="http://schemas.openxmlformats.org/officeDocument/2006/relationships/image" Target="../media/image42.png"/><Relationship Id="rId15" Type="http://schemas.microsoft.com/office/2007/relationships/diagramDrawing" Target="../diagrams/drawing4.xml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diagramColors" Target="../diagrams/colors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59.JPG"/><Relationship Id="rId12" Type="http://schemas.openxmlformats.org/officeDocument/2006/relationships/image" Target="../media/image6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11" Type="http://schemas.openxmlformats.org/officeDocument/2006/relationships/image" Target="../media/image63.jpeg"/><Relationship Id="rId5" Type="http://schemas.openxmlformats.org/officeDocument/2006/relationships/diagramColors" Target="../diagrams/colors5.xml"/><Relationship Id="rId10" Type="http://schemas.openxmlformats.org/officeDocument/2006/relationships/image" Target="../media/image62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fif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441660" y="3952932"/>
            <a:ext cx="390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Asunción, 24 de Mayo de 2018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502434" y="1861248"/>
            <a:ext cx="3711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Foro Regional sobre Pobreza Multidimensional</a:t>
            </a:r>
          </a:p>
        </p:txBody>
      </p:sp>
    </p:spTree>
    <p:extLst>
      <p:ext uri="{BB962C8B-B14F-4D97-AF65-F5344CB8AC3E}">
        <p14:creationId xmlns:p14="http://schemas.microsoft.com/office/powerpoint/2010/main" val="2481065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16">
            <a:extLst>
              <a:ext uri="{FF2B5EF4-FFF2-40B4-BE49-F238E27FC236}">
                <a16:creationId xmlns:a16="http://schemas.microsoft.com/office/drawing/2014/main" id="{959152DD-3A0E-4971-A21D-89D7D8CEF7CB}"/>
              </a:ext>
            </a:extLst>
          </p:cNvPr>
          <p:cNvCxnSpPr/>
          <p:nvPr/>
        </p:nvCxnSpPr>
        <p:spPr>
          <a:xfrm>
            <a:off x="304800" y="1037492"/>
            <a:ext cx="924364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304800" y="225858"/>
            <a:ext cx="7919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ES" altLang="es-MX" sz="2400" dirty="0">
                <a:solidFill>
                  <a:schemeClr val="accent6"/>
                </a:solidFill>
                <a:latin typeface="Calibri" pitchFamily="34" charset="0"/>
              </a:rPr>
              <a:t>PLAN NACIONAL DE PROTECCIÓN SOCIAL</a:t>
            </a:r>
            <a:endParaRPr lang="es-ES" altLang="es-MX" dirty="0">
              <a:solidFill>
                <a:schemeClr val="accent6"/>
              </a:solidFill>
              <a:latin typeface="Calibri" pitchFamily="34" charset="0"/>
            </a:endParaRPr>
          </a:p>
        </p:txBody>
      </p:sp>
      <p:cxnSp>
        <p:nvCxnSpPr>
          <p:cNvPr id="12" name="15 Conector recto"/>
          <p:cNvCxnSpPr/>
          <p:nvPr/>
        </p:nvCxnSpPr>
        <p:spPr>
          <a:xfrm>
            <a:off x="304800" y="340415"/>
            <a:ext cx="0" cy="58290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 descr="C:\Users\lrios\Downloads\NEANOABairesCorteUnic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8" t="57702" r="31351" b="-674"/>
          <a:stretch/>
        </p:blipFill>
        <p:spPr bwMode="auto">
          <a:xfrm>
            <a:off x="1329070" y="4136065"/>
            <a:ext cx="2373342" cy="25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lrios\Downloads\NEANOABairesCorteUnic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4" r="18699" b="50213"/>
          <a:stretch/>
        </p:blipFill>
        <p:spPr bwMode="auto">
          <a:xfrm>
            <a:off x="116958" y="1147516"/>
            <a:ext cx="5539564" cy="313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3 CuadroTexto"/>
          <p:cNvSpPr txBox="1"/>
          <p:nvPr/>
        </p:nvSpPr>
        <p:spPr>
          <a:xfrm>
            <a:off x="4564812" y="1115618"/>
            <a:ext cx="5227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/>
              <a:t>TRABAJAMOS EN PEQUEÑAS LOCALIDADES PARA ACOMPAÑAR A LAS FAMILIAS EN EL CAMINO DE LA INTEGRACIÓN SOCIAL POR MEDIO DEL DESARROLLO COMUNITARIO Y EL ACOMPAÑAMIENTO FAMILIAR</a:t>
            </a:r>
          </a:p>
        </p:txBody>
      </p:sp>
      <p:pic>
        <p:nvPicPr>
          <p:cNvPr id="13" name="Imagen 12" descr="Imagen">
            <a:extLst>
              <a:ext uri="{FF2B5EF4-FFF2-40B4-BE49-F238E27FC236}">
                <a16:creationId xmlns:a16="http://schemas.microsoft.com/office/drawing/2014/main" id="{B31F0C06-2B6B-45E3-9C2B-F94B309C8208}"/>
              </a:ext>
            </a:extLst>
          </p:cNvPr>
          <p:cNvPicPr/>
          <p:nvPr/>
        </p:nvPicPr>
        <p:blipFill rotWithShape="1"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8527" r="5640" b="13154"/>
          <a:stretch>
            <a:fillRect/>
          </a:stretch>
        </p:blipFill>
        <p:spPr bwMode="auto">
          <a:xfrm>
            <a:off x="5032571" y="3891516"/>
            <a:ext cx="2146129" cy="2573079"/>
          </a:xfrm>
          <a:prstGeom prst="roundRect">
            <a:avLst/>
          </a:prstGeom>
          <a:noFill/>
          <a:ln w="12700">
            <a:noFill/>
          </a:ln>
        </p:spPr>
      </p:pic>
      <p:pic>
        <p:nvPicPr>
          <p:cNvPr id="14" name="Imagen 13" descr="Imagen">
            <a:extLst>
              <a:ext uri="{FF2B5EF4-FFF2-40B4-BE49-F238E27FC236}">
                <a16:creationId xmlns:a16="http://schemas.microsoft.com/office/drawing/2014/main" id="{CD60DB3A-69C7-4C6F-A149-936D2F50506D}"/>
              </a:ext>
            </a:extLst>
          </p:cNvPr>
          <p:cNvPicPr/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794" y="3891516"/>
            <a:ext cx="2146129" cy="2573079"/>
          </a:xfrm>
          <a:prstGeom prst="roundRect">
            <a:avLst/>
          </a:prstGeom>
          <a:noFill/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843206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16">
            <a:extLst>
              <a:ext uri="{FF2B5EF4-FFF2-40B4-BE49-F238E27FC236}">
                <a16:creationId xmlns:a16="http://schemas.microsoft.com/office/drawing/2014/main" id="{959152DD-3A0E-4971-A21D-89D7D8CEF7CB}"/>
              </a:ext>
            </a:extLst>
          </p:cNvPr>
          <p:cNvCxnSpPr/>
          <p:nvPr/>
        </p:nvCxnSpPr>
        <p:spPr>
          <a:xfrm>
            <a:off x="304800" y="1037492"/>
            <a:ext cx="924364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711391988"/>
              </p:ext>
            </p:extLst>
          </p:nvPr>
        </p:nvGraphicFramePr>
        <p:xfrm>
          <a:off x="304800" y="1525377"/>
          <a:ext cx="9445256" cy="4737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6"/>
          <p:cNvSpPr/>
          <p:nvPr/>
        </p:nvSpPr>
        <p:spPr>
          <a:xfrm>
            <a:off x="315023" y="1192111"/>
            <a:ext cx="9243644" cy="46166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ES" sz="2400" kern="0" dirty="0">
                <a:solidFill>
                  <a:schemeClr val="bg1"/>
                </a:solidFill>
                <a:sym typeface="Calibri"/>
              </a:rPr>
              <a:t>TRES ESTRATEGIAS COMPLEMENTARIAS</a:t>
            </a:r>
            <a:endParaRPr lang="es-AR" sz="2400" kern="0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304800" y="225858"/>
            <a:ext cx="7919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ES" altLang="es-MX" sz="2400" dirty="0">
                <a:solidFill>
                  <a:schemeClr val="accent6"/>
                </a:solidFill>
                <a:latin typeface="Calibri" pitchFamily="34" charset="0"/>
              </a:rPr>
              <a:t>PLAN NACIONAL DE PROTECCIÓN SOCIAL</a:t>
            </a:r>
            <a:endParaRPr lang="es-ES" altLang="es-MX" dirty="0">
              <a:solidFill>
                <a:schemeClr val="accent6"/>
              </a:solidFill>
              <a:latin typeface="Calibri" pitchFamily="34" charset="0"/>
            </a:endParaRPr>
          </a:p>
        </p:txBody>
      </p:sp>
      <p:cxnSp>
        <p:nvCxnSpPr>
          <p:cNvPr id="12" name="15 Conector recto"/>
          <p:cNvCxnSpPr/>
          <p:nvPr/>
        </p:nvCxnSpPr>
        <p:spPr>
          <a:xfrm>
            <a:off x="304800" y="340415"/>
            <a:ext cx="0" cy="58290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643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3459" y="4171950"/>
            <a:ext cx="3144166" cy="268605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9C61E034-7037-5D4F-AB28-5CF022FF7B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4523459" y="1236880"/>
            <a:ext cx="5497716" cy="2935070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1" y="1236880"/>
            <a:ext cx="5010440" cy="5621120"/>
          </a:xfrm>
          <a:prstGeom prst="rect">
            <a:avLst/>
          </a:prstGeom>
          <a:solidFill>
            <a:srgbClr val="00666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4400" dirty="0">
                <a:solidFill>
                  <a:schemeClr val="bg1"/>
                </a:solidFill>
              </a:rPr>
              <a:t> INTEGRACIÓN </a:t>
            </a:r>
          </a:p>
          <a:p>
            <a:pPr algn="ctr"/>
            <a:r>
              <a:rPr lang="es-ES" sz="4400" dirty="0">
                <a:solidFill>
                  <a:schemeClr val="bg1"/>
                </a:solidFill>
              </a:rPr>
              <a:t> SOCIO URBANA</a:t>
            </a:r>
            <a:endParaRPr lang="es-AR" sz="4400" dirty="0">
              <a:solidFill>
                <a:schemeClr val="bg1"/>
              </a:solidFill>
            </a:endParaRPr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4171950"/>
            <a:ext cx="2238374" cy="134302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2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438775"/>
            <a:ext cx="2238373" cy="141922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068704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16">
            <a:extLst>
              <a:ext uri="{FF2B5EF4-FFF2-40B4-BE49-F238E27FC236}">
                <a16:creationId xmlns:a16="http://schemas.microsoft.com/office/drawing/2014/main" id="{959152DD-3A0E-4971-A21D-89D7D8CEF7CB}"/>
              </a:ext>
            </a:extLst>
          </p:cNvPr>
          <p:cNvCxnSpPr/>
          <p:nvPr/>
        </p:nvCxnSpPr>
        <p:spPr>
          <a:xfrm>
            <a:off x="322521" y="1048124"/>
            <a:ext cx="924364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304800" y="225858"/>
            <a:ext cx="7919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ES" altLang="es-MX" sz="2400" dirty="0">
                <a:solidFill>
                  <a:srgbClr val="006666"/>
                </a:solidFill>
                <a:latin typeface="Calibri" pitchFamily="34" charset="0"/>
              </a:rPr>
              <a:t>INTEGRACIÓN SOCIO URBANA</a:t>
            </a:r>
            <a:endParaRPr lang="es-ES" altLang="es-MX" dirty="0">
              <a:solidFill>
                <a:srgbClr val="006666"/>
              </a:solidFill>
              <a:latin typeface="Calibri" pitchFamily="34" charset="0"/>
            </a:endParaRPr>
          </a:p>
        </p:txBody>
      </p:sp>
      <p:cxnSp>
        <p:nvCxnSpPr>
          <p:cNvPr id="12" name="15 Conector recto"/>
          <p:cNvCxnSpPr/>
          <p:nvPr/>
        </p:nvCxnSpPr>
        <p:spPr>
          <a:xfrm>
            <a:off x="304800" y="340415"/>
            <a:ext cx="0" cy="582909"/>
          </a:xfrm>
          <a:prstGeom prst="line">
            <a:avLst/>
          </a:prstGeom>
          <a:ln w="381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n 3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9" y="1797762"/>
            <a:ext cx="2681876" cy="4661785"/>
          </a:xfrm>
          <a:prstGeom prst="rect">
            <a:avLst/>
          </a:prstGeom>
        </p:spPr>
      </p:pic>
      <p:sp>
        <p:nvSpPr>
          <p:cNvPr id="33" name="3 Rectángulo"/>
          <p:cNvSpPr/>
          <p:nvPr/>
        </p:nvSpPr>
        <p:spPr>
          <a:xfrm>
            <a:off x="3306725" y="1839566"/>
            <a:ext cx="6260124" cy="457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400" dirty="0"/>
              <a:t>Se identificaron </a:t>
            </a:r>
            <a:r>
              <a:rPr lang="es-AR" sz="1400" b="1" dirty="0"/>
              <a:t>4.228 Barrios Populares </a:t>
            </a:r>
            <a:r>
              <a:rPr lang="es-AR" sz="1400" dirty="0"/>
              <a:t>en ciudades de más de 10.000 habitantes de todo el país.</a:t>
            </a:r>
          </a:p>
          <a:p>
            <a:endParaRPr lang="es-AR" sz="1050" dirty="0"/>
          </a:p>
          <a:p>
            <a:pPr marL="285750" indent="-285750">
              <a:buClr>
                <a:schemeClr val="accent4"/>
              </a:buClr>
              <a:buSzPct val="140000"/>
              <a:buFont typeface="Arial" pitchFamily="34" charset="0"/>
              <a:buChar char="•"/>
            </a:pPr>
            <a:r>
              <a:rPr lang="es-AR" sz="1400" dirty="0"/>
              <a:t>El Relevamiento de Barrios Populares identificó </a:t>
            </a:r>
            <a:r>
              <a:rPr lang="es-AR" sz="1400" b="1" dirty="0"/>
              <a:t>4.228 </a:t>
            </a:r>
            <a:r>
              <a:rPr lang="es-AR" sz="1400" dirty="0"/>
              <a:t>de estos barrios, con distintos grados de precariedad y hacinamiento. Sumados, cubren una superficie de </a:t>
            </a:r>
            <a:r>
              <a:rPr lang="es-AR" sz="1400" b="1" dirty="0"/>
              <a:t>415,5</a:t>
            </a:r>
            <a:r>
              <a:rPr lang="es-AR" sz="1400" dirty="0"/>
              <a:t> kilómetros cuadrados, el doble de la Ciudad de Buenos Aires. En ellos viven alrededor de </a:t>
            </a:r>
            <a:r>
              <a:rPr lang="es-AR" sz="1400" b="1" dirty="0"/>
              <a:t>3,5 millones de personas</a:t>
            </a:r>
            <a:r>
              <a:rPr lang="es-AR" sz="1400" dirty="0"/>
              <a:t>.</a:t>
            </a:r>
          </a:p>
          <a:p>
            <a:pPr marL="285750" indent="-285750">
              <a:buClr>
                <a:schemeClr val="accent4"/>
              </a:buClr>
              <a:buSzPct val="140000"/>
              <a:buFont typeface="Arial" pitchFamily="34" charset="0"/>
              <a:buChar char="•"/>
            </a:pPr>
            <a:endParaRPr lang="es-AR" sz="1400" dirty="0"/>
          </a:p>
          <a:p>
            <a:pPr marL="285750" indent="-285750">
              <a:buClr>
                <a:schemeClr val="accent4"/>
              </a:buClr>
              <a:buSzPct val="140000"/>
              <a:buFont typeface="Arial" pitchFamily="34" charset="0"/>
              <a:buChar char="•"/>
            </a:pPr>
            <a:r>
              <a:rPr lang="es-AR" sz="1400" dirty="0"/>
              <a:t>Más de la mitad de los barrios nacieron antes del año 2000 mientras que casi un cuarto del total son posteriores a 2010:</a:t>
            </a:r>
          </a:p>
          <a:p>
            <a:pPr marL="742950" lvl="1" indent="-285750">
              <a:buClr>
                <a:schemeClr val="accent4"/>
              </a:buClr>
              <a:buSzPct val="140000"/>
              <a:buFont typeface="Arial" pitchFamily="34" charset="0"/>
              <a:buChar char="•"/>
            </a:pPr>
            <a:r>
              <a:rPr lang="es-AR" sz="1400" dirty="0"/>
              <a:t>94% no cuenta con acceso formal a la red de Agua Corriente</a:t>
            </a:r>
          </a:p>
          <a:p>
            <a:pPr marL="742950" lvl="1" indent="-285750">
              <a:buClr>
                <a:schemeClr val="accent4"/>
              </a:buClr>
              <a:buSzPct val="140000"/>
              <a:buFont typeface="Arial" pitchFamily="34" charset="0"/>
              <a:buChar char="•"/>
            </a:pPr>
            <a:r>
              <a:rPr lang="es-AR" sz="1400" dirty="0"/>
              <a:t>99% no cuenta con acceso formal a la Red Cloacal</a:t>
            </a:r>
          </a:p>
          <a:p>
            <a:pPr marL="742950" lvl="1" indent="-285750">
              <a:buClr>
                <a:schemeClr val="accent4"/>
              </a:buClr>
              <a:buSzPct val="140000"/>
              <a:buFont typeface="Arial" pitchFamily="34" charset="0"/>
              <a:buChar char="•"/>
            </a:pPr>
            <a:r>
              <a:rPr lang="es-AR" sz="1400" dirty="0"/>
              <a:t>71%  no cuenta con acceso formal a la red de Energía Eléctrica</a:t>
            </a:r>
          </a:p>
          <a:p>
            <a:pPr marL="742950" lvl="1" indent="-285750">
              <a:buClr>
                <a:schemeClr val="accent4"/>
              </a:buClr>
              <a:buSzPct val="140000"/>
              <a:buFont typeface="Arial" pitchFamily="34" charset="0"/>
              <a:buChar char="•"/>
            </a:pPr>
            <a:r>
              <a:rPr lang="es-AR" sz="1400" dirty="0"/>
              <a:t>98% no cuenta con acceso formal a la red de Gas Natural</a:t>
            </a:r>
          </a:p>
          <a:p>
            <a:pPr marL="742950" lvl="1" indent="-285750">
              <a:buClr>
                <a:schemeClr val="accent4"/>
              </a:buClr>
              <a:buSzPct val="140000"/>
              <a:buFont typeface="Arial" pitchFamily="34" charset="0"/>
              <a:buChar char="•"/>
            </a:pPr>
            <a:r>
              <a:rPr lang="es-AR" sz="1400" dirty="0"/>
              <a:t>31% se </a:t>
            </a:r>
            <a:r>
              <a:rPr lang="es-AR" sz="1400" dirty="0" err="1"/>
              <a:t>calefacciona</a:t>
            </a:r>
            <a:r>
              <a:rPr lang="es-AR" sz="1400" dirty="0"/>
              <a:t> con energía eléctrica</a:t>
            </a:r>
          </a:p>
          <a:p>
            <a:pPr marL="742950" lvl="1" indent="-285750">
              <a:buClr>
                <a:schemeClr val="accent4"/>
              </a:buClr>
              <a:buSzPct val="140000"/>
              <a:buFont typeface="Arial" pitchFamily="34" charset="0"/>
              <a:buChar char="•"/>
            </a:pPr>
            <a:r>
              <a:rPr lang="es-AR" sz="1400" dirty="0"/>
              <a:t>En los Barrios Populares, el 38% de los vecinos son niños o jóvenes de hasta 20 años y el 3% son mayores de 65 años</a:t>
            </a:r>
          </a:p>
          <a:p>
            <a:pPr marL="285750" indent="-285750">
              <a:buClr>
                <a:schemeClr val="accent4"/>
              </a:buClr>
              <a:buSzPct val="140000"/>
              <a:buFont typeface="Arial" pitchFamily="34" charset="0"/>
              <a:buChar char="•"/>
            </a:pPr>
            <a:endParaRPr lang="es-AR" sz="1400" dirty="0"/>
          </a:p>
          <a:p>
            <a:pPr marL="285750" indent="-285750">
              <a:buClr>
                <a:schemeClr val="accent4"/>
              </a:buClr>
              <a:buSzPct val="140000"/>
              <a:buFont typeface="Arial" pitchFamily="34" charset="0"/>
              <a:buChar char="•"/>
            </a:pPr>
            <a:endParaRPr lang="es-AR" sz="1050" dirty="0"/>
          </a:p>
          <a:p>
            <a:pPr marL="285750" indent="-285750">
              <a:buClr>
                <a:schemeClr val="accent4"/>
              </a:buClr>
              <a:buSzPct val="140000"/>
              <a:buFont typeface="Arial" pitchFamily="34" charset="0"/>
              <a:buChar char="•"/>
            </a:pPr>
            <a:r>
              <a:rPr lang="es-AR" sz="1400" dirty="0"/>
              <a:t>Ya fueron entregados </a:t>
            </a:r>
            <a:r>
              <a:rPr lang="es-AR" sz="1400" b="1" dirty="0"/>
              <a:t>100.000 Certificados de Vivienda Familiar</a:t>
            </a:r>
            <a:r>
              <a:rPr lang="es-AR" sz="1400" dirty="0"/>
              <a:t> a través de las oficinas de ANSES, operativos móviles y EETB.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315023" y="1192111"/>
            <a:ext cx="9243644" cy="461665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ES" sz="2400" kern="0" dirty="0">
                <a:solidFill>
                  <a:schemeClr val="bg1"/>
                </a:solidFill>
                <a:sym typeface="Calibri"/>
              </a:rPr>
              <a:t>RELEVAMIENTO DE BARRIOS POPULARES</a:t>
            </a:r>
            <a:endParaRPr lang="es-AR" sz="2400" kern="0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322521" y="1192111"/>
            <a:ext cx="9243644" cy="461665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ES" sz="2400" kern="0" dirty="0">
                <a:solidFill>
                  <a:schemeClr val="bg1"/>
                </a:solidFill>
                <a:sym typeface="Calibri"/>
              </a:rPr>
              <a:t>RELEVAMIENTO DE BARRIOS POPULARES</a:t>
            </a:r>
            <a:endParaRPr lang="es-AR" sz="24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786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16">
            <a:extLst>
              <a:ext uri="{FF2B5EF4-FFF2-40B4-BE49-F238E27FC236}">
                <a16:creationId xmlns:a16="http://schemas.microsoft.com/office/drawing/2014/main" id="{959152DD-3A0E-4971-A21D-89D7D8CEF7CB}"/>
              </a:ext>
            </a:extLst>
          </p:cNvPr>
          <p:cNvCxnSpPr/>
          <p:nvPr/>
        </p:nvCxnSpPr>
        <p:spPr>
          <a:xfrm>
            <a:off x="322521" y="1048124"/>
            <a:ext cx="924364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304800" y="225858"/>
            <a:ext cx="7919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ES" altLang="es-MX" sz="2400" dirty="0">
                <a:solidFill>
                  <a:srgbClr val="006666"/>
                </a:solidFill>
                <a:latin typeface="Calibri" pitchFamily="34" charset="0"/>
              </a:rPr>
              <a:t>INTEGRACIÓN SOCIO URBANA</a:t>
            </a:r>
            <a:endParaRPr lang="es-ES" altLang="es-MX" dirty="0">
              <a:solidFill>
                <a:srgbClr val="006666"/>
              </a:solidFill>
              <a:latin typeface="Calibri" pitchFamily="34" charset="0"/>
            </a:endParaRPr>
          </a:p>
        </p:txBody>
      </p:sp>
      <p:cxnSp>
        <p:nvCxnSpPr>
          <p:cNvPr id="12" name="15 Conector recto"/>
          <p:cNvCxnSpPr/>
          <p:nvPr/>
        </p:nvCxnSpPr>
        <p:spPr>
          <a:xfrm>
            <a:off x="304800" y="340415"/>
            <a:ext cx="0" cy="582909"/>
          </a:xfrm>
          <a:prstGeom prst="line">
            <a:avLst/>
          </a:prstGeom>
          <a:ln w="381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2 Grupo"/>
          <p:cNvGrpSpPr/>
          <p:nvPr/>
        </p:nvGrpSpPr>
        <p:grpSpPr>
          <a:xfrm>
            <a:off x="1057842" y="2191165"/>
            <a:ext cx="7958568" cy="4262797"/>
            <a:chOff x="219859" y="1465944"/>
            <a:chExt cx="9197765" cy="4586514"/>
          </a:xfrm>
        </p:grpSpPr>
        <p:sp>
          <p:nvSpPr>
            <p:cNvPr id="10" name="4 Forma libre"/>
            <p:cNvSpPr/>
            <p:nvPr/>
          </p:nvSpPr>
          <p:spPr>
            <a:xfrm>
              <a:off x="219859" y="1465944"/>
              <a:ext cx="2248842" cy="4586514"/>
            </a:xfrm>
            <a:custGeom>
              <a:avLst/>
              <a:gdLst>
                <a:gd name="connsiteX0" fmla="*/ 0 w 2248842"/>
                <a:gd name="connsiteY0" fmla="*/ 224884 h 4586514"/>
                <a:gd name="connsiteX1" fmla="*/ 224884 w 2248842"/>
                <a:gd name="connsiteY1" fmla="*/ 0 h 4586514"/>
                <a:gd name="connsiteX2" fmla="*/ 2023958 w 2248842"/>
                <a:gd name="connsiteY2" fmla="*/ 0 h 4586514"/>
                <a:gd name="connsiteX3" fmla="*/ 2248842 w 2248842"/>
                <a:gd name="connsiteY3" fmla="*/ 224884 h 4586514"/>
                <a:gd name="connsiteX4" fmla="*/ 2248842 w 2248842"/>
                <a:gd name="connsiteY4" fmla="*/ 4361630 h 4586514"/>
                <a:gd name="connsiteX5" fmla="*/ 2023958 w 2248842"/>
                <a:gd name="connsiteY5" fmla="*/ 4586514 h 4586514"/>
                <a:gd name="connsiteX6" fmla="*/ 224884 w 2248842"/>
                <a:gd name="connsiteY6" fmla="*/ 4586514 h 4586514"/>
                <a:gd name="connsiteX7" fmla="*/ 0 w 2248842"/>
                <a:gd name="connsiteY7" fmla="*/ 4361630 h 4586514"/>
                <a:gd name="connsiteX8" fmla="*/ 0 w 2248842"/>
                <a:gd name="connsiteY8" fmla="*/ 224884 h 458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8842" h="4586514">
                  <a:moveTo>
                    <a:pt x="0" y="224884"/>
                  </a:moveTo>
                  <a:cubicBezTo>
                    <a:pt x="0" y="100684"/>
                    <a:pt x="100684" y="0"/>
                    <a:pt x="224884" y="0"/>
                  </a:cubicBezTo>
                  <a:lnTo>
                    <a:pt x="2023958" y="0"/>
                  </a:lnTo>
                  <a:cubicBezTo>
                    <a:pt x="2148158" y="0"/>
                    <a:pt x="2248842" y="100684"/>
                    <a:pt x="2248842" y="224884"/>
                  </a:cubicBezTo>
                  <a:lnTo>
                    <a:pt x="2248842" y="4361630"/>
                  </a:lnTo>
                  <a:cubicBezTo>
                    <a:pt x="2248842" y="4485830"/>
                    <a:pt x="2148158" y="4586514"/>
                    <a:pt x="2023958" y="4586514"/>
                  </a:cubicBezTo>
                  <a:lnTo>
                    <a:pt x="224884" y="4586514"/>
                  </a:lnTo>
                  <a:cubicBezTo>
                    <a:pt x="100684" y="4586514"/>
                    <a:pt x="0" y="4485830"/>
                    <a:pt x="0" y="4361630"/>
                  </a:cubicBezTo>
                  <a:lnTo>
                    <a:pt x="0" y="224884"/>
                  </a:lnTo>
                  <a:close/>
                </a:path>
              </a:pathLst>
            </a:custGeom>
            <a:solidFill>
              <a:srgbClr val="0066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1941285" rIns="106680" bIns="1023984" numCol="1" spcCol="1270" anchor="t" anchorCtr="1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500" b="1" kern="1200" dirty="0"/>
                <a:t>INFRAESTRUCTURA Y HÁBITAT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2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200" kern="1200" dirty="0"/>
                <a:t>100% servicios básicos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200" kern="1200" dirty="0"/>
                <a:t>Espacio Urbano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200" kern="1200" dirty="0"/>
                <a:t>Sistemas Naturales Saneados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200" kern="1200" dirty="0"/>
                <a:t>Transporte urbano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200" kern="1200" dirty="0"/>
                <a:t>Infraestructura social</a:t>
              </a:r>
            </a:p>
          </p:txBody>
        </p:sp>
        <p:sp>
          <p:nvSpPr>
            <p:cNvPr id="11" name="5 Elipse"/>
            <p:cNvSpPr/>
            <p:nvPr/>
          </p:nvSpPr>
          <p:spPr>
            <a:xfrm>
              <a:off x="580626" y="1741134"/>
              <a:ext cx="1527309" cy="1527309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6 Forma libre"/>
            <p:cNvSpPr/>
            <p:nvPr/>
          </p:nvSpPr>
          <p:spPr>
            <a:xfrm>
              <a:off x="2536167" y="1465944"/>
              <a:ext cx="2248842" cy="4586514"/>
            </a:xfrm>
            <a:custGeom>
              <a:avLst/>
              <a:gdLst>
                <a:gd name="connsiteX0" fmla="*/ 0 w 2248842"/>
                <a:gd name="connsiteY0" fmla="*/ 224884 h 4586514"/>
                <a:gd name="connsiteX1" fmla="*/ 224884 w 2248842"/>
                <a:gd name="connsiteY1" fmla="*/ 0 h 4586514"/>
                <a:gd name="connsiteX2" fmla="*/ 2023958 w 2248842"/>
                <a:gd name="connsiteY2" fmla="*/ 0 h 4586514"/>
                <a:gd name="connsiteX3" fmla="*/ 2248842 w 2248842"/>
                <a:gd name="connsiteY3" fmla="*/ 224884 h 4586514"/>
                <a:gd name="connsiteX4" fmla="*/ 2248842 w 2248842"/>
                <a:gd name="connsiteY4" fmla="*/ 4361630 h 4586514"/>
                <a:gd name="connsiteX5" fmla="*/ 2023958 w 2248842"/>
                <a:gd name="connsiteY5" fmla="*/ 4586514 h 4586514"/>
                <a:gd name="connsiteX6" fmla="*/ 224884 w 2248842"/>
                <a:gd name="connsiteY6" fmla="*/ 4586514 h 4586514"/>
                <a:gd name="connsiteX7" fmla="*/ 0 w 2248842"/>
                <a:gd name="connsiteY7" fmla="*/ 4361630 h 4586514"/>
                <a:gd name="connsiteX8" fmla="*/ 0 w 2248842"/>
                <a:gd name="connsiteY8" fmla="*/ 224884 h 458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8842" h="4586514">
                  <a:moveTo>
                    <a:pt x="0" y="224884"/>
                  </a:moveTo>
                  <a:cubicBezTo>
                    <a:pt x="0" y="100684"/>
                    <a:pt x="100684" y="0"/>
                    <a:pt x="224884" y="0"/>
                  </a:cubicBezTo>
                  <a:lnTo>
                    <a:pt x="2023958" y="0"/>
                  </a:lnTo>
                  <a:cubicBezTo>
                    <a:pt x="2148158" y="0"/>
                    <a:pt x="2248842" y="100684"/>
                    <a:pt x="2248842" y="224884"/>
                  </a:cubicBezTo>
                  <a:lnTo>
                    <a:pt x="2248842" y="4361630"/>
                  </a:lnTo>
                  <a:cubicBezTo>
                    <a:pt x="2248842" y="4485830"/>
                    <a:pt x="2148158" y="4586514"/>
                    <a:pt x="2023958" y="4586514"/>
                  </a:cubicBezTo>
                  <a:lnTo>
                    <a:pt x="224884" y="4586514"/>
                  </a:lnTo>
                  <a:cubicBezTo>
                    <a:pt x="100684" y="4586514"/>
                    <a:pt x="0" y="4485830"/>
                    <a:pt x="0" y="4361630"/>
                  </a:cubicBezTo>
                  <a:lnTo>
                    <a:pt x="0" y="224884"/>
                  </a:lnTo>
                  <a:close/>
                </a:path>
              </a:pathLst>
            </a:custGeom>
            <a:solidFill>
              <a:srgbClr val="0066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1941285" rIns="106680" bIns="1023984" numCol="1" spcCol="1270" anchor="t" anchorCtr="1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500" b="1" kern="1200" dirty="0"/>
                <a:t>VIVIENDA</a:t>
              </a:r>
            </a:p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8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2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200" kern="1200" dirty="0"/>
                <a:t>Soluciones cuantitativas: relocalización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200" kern="1200" dirty="0"/>
                <a:t>Soluciones cualitativas: mercado de crédito popular para mejoramiento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200" kern="1200" dirty="0"/>
                <a:t>100% regularización </a:t>
              </a:r>
              <a:r>
                <a:rPr lang="es-ES" sz="1200" kern="1200" dirty="0" err="1"/>
                <a:t>dominial</a:t>
              </a:r>
              <a:endParaRPr lang="es-ES" sz="1200" kern="1200" dirty="0"/>
            </a:p>
          </p:txBody>
        </p:sp>
        <p:sp>
          <p:nvSpPr>
            <p:cNvPr id="14" name="7 Elipse"/>
            <p:cNvSpPr/>
            <p:nvPr/>
          </p:nvSpPr>
          <p:spPr>
            <a:xfrm>
              <a:off x="2896934" y="1741134"/>
              <a:ext cx="1527309" cy="1527309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8 Forma libre"/>
            <p:cNvSpPr/>
            <p:nvPr/>
          </p:nvSpPr>
          <p:spPr>
            <a:xfrm>
              <a:off x="4852475" y="1465944"/>
              <a:ext cx="2248842" cy="4586514"/>
            </a:xfrm>
            <a:custGeom>
              <a:avLst/>
              <a:gdLst>
                <a:gd name="connsiteX0" fmla="*/ 0 w 2248842"/>
                <a:gd name="connsiteY0" fmla="*/ 224884 h 4586514"/>
                <a:gd name="connsiteX1" fmla="*/ 224884 w 2248842"/>
                <a:gd name="connsiteY1" fmla="*/ 0 h 4586514"/>
                <a:gd name="connsiteX2" fmla="*/ 2023958 w 2248842"/>
                <a:gd name="connsiteY2" fmla="*/ 0 h 4586514"/>
                <a:gd name="connsiteX3" fmla="*/ 2248842 w 2248842"/>
                <a:gd name="connsiteY3" fmla="*/ 224884 h 4586514"/>
                <a:gd name="connsiteX4" fmla="*/ 2248842 w 2248842"/>
                <a:gd name="connsiteY4" fmla="*/ 4361630 h 4586514"/>
                <a:gd name="connsiteX5" fmla="*/ 2023958 w 2248842"/>
                <a:gd name="connsiteY5" fmla="*/ 4586514 h 4586514"/>
                <a:gd name="connsiteX6" fmla="*/ 224884 w 2248842"/>
                <a:gd name="connsiteY6" fmla="*/ 4586514 h 4586514"/>
                <a:gd name="connsiteX7" fmla="*/ 0 w 2248842"/>
                <a:gd name="connsiteY7" fmla="*/ 4361630 h 4586514"/>
                <a:gd name="connsiteX8" fmla="*/ 0 w 2248842"/>
                <a:gd name="connsiteY8" fmla="*/ 224884 h 458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8842" h="4586514">
                  <a:moveTo>
                    <a:pt x="0" y="224884"/>
                  </a:moveTo>
                  <a:cubicBezTo>
                    <a:pt x="0" y="100684"/>
                    <a:pt x="100684" y="0"/>
                    <a:pt x="224884" y="0"/>
                  </a:cubicBezTo>
                  <a:lnTo>
                    <a:pt x="2023958" y="0"/>
                  </a:lnTo>
                  <a:cubicBezTo>
                    <a:pt x="2148158" y="0"/>
                    <a:pt x="2248842" y="100684"/>
                    <a:pt x="2248842" y="224884"/>
                  </a:cubicBezTo>
                  <a:lnTo>
                    <a:pt x="2248842" y="4361630"/>
                  </a:lnTo>
                  <a:cubicBezTo>
                    <a:pt x="2248842" y="4485830"/>
                    <a:pt x="2148158" y="4586514"/>
                    <a:pt x="2023958" y="4586514"/>
                  </a:cubicBezTo>
                  <a:lnTo>
                    <a:pt x="224884" y="4586514"/>
                  </a:lnTo>
                  <a:cubicBezTo>
                    <a:pt x="100684" y="4586514"/>
                    <a:pt x="0" y="4485830"/>
                    <a:pt x="0" y="4361630"/>
                  </a:cubicBezTo>
                  <a:lnTo>
                    <a:pt x="0" y="224884"/>
                  </a:lnTo>
                  <a:close/>
                </a:path>
              </a:pathLst>
            </a:custGeom>
            <a:solidFill>
              <a:srgbClr val="0066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1941285" rIns="106680" bIns="1023984" numCol="1" spcCol="1270" anchor="t" anchorCtr="1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500" b="1" kern="1200" dirty="0"/>
                <a:t>DESARROLLO SOCIOPRODUCTIVO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2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200" kern="1200" dirty="0"/>
                <a:t>Creación de empleo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200" kern="1200" dirty="0"/>
                <a:t>Fortalecimiento de Unidades Productivas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200" kern="1200" dirty="0"/>
                <a:t>Contención y transformación social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200" kern="1200" dirty="0"/>
                <a:t>Educación y Salud</a:t>
              </a:r>
            </a:p>
          </p:txBody>
        </p:sp>
        <p:sp>
          <p:nvSpPr>
            <p:cNvPr id="16" name="9 Elipse"/>
            <p:cNvSpPr/>
            <p:nvPr/>
          </p:nvSpPr>
          <p:spPr>
            <a:xfrm>
              <a:off x="5213241" y="1741134"/>
              <a:ext cx="1527309" cy="1527309"/>
            </a:xfrm>
            <a:prstGeom prst="ellipse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10 Forma libre"/>
            <p:cNvSpPr/>
            <p:nvPr/>
          </p:nvSpPr>
          <p:spPr>
            <a:xfrm>
              <a:off x="7168782" y="1465944"/>
              <a:ext cx="2248842" cy="4586514"/>
            </a:xfrm>
            <a:custGeom>
              <a:avLst/>
              <a:gdLst>
                <a:gd name="connsiteX0" fmla="*/ 0 w 2248842"/>
                <a:gd name="connsiteY0" fmla="*/ 224884 h 4586514"/>
                <a:gd name="connsiteX1" fmla="*/ 224884 w 2248842"/>
                <a:gd name="connsiteY1" fmla="*/ 0 h 4586514"/>
                <a:gd name="connsiteX2" fmla="*/ 2023958 w 2248842"/>
                <a:gd name="connsiteY2" fmla="*/ 0 h 4586514"/>
                <a:gd name="connsiteX3" fmla="*/ 2248842 w 2248842"/>
                <a:gd name="connsiteY3" fmla="*/ 224884 h 4586514"/>
                <a:gd name="connsiteX4" fmla="*/ 2248842 w 2248842"/>
                <a:gd name="connsiteY4" fmla="*/ 4361630 h 4586514"/>
                <a:gd name="connsiteX5" fmla="*/ 2023958 w 2248842"/>
                <a:gd name="connsiteY5" fmla="*/ 4586514 h 4586514"/>
                <a:gd name="connsiteX6" fmla="*/ 224884 w 2248842"/>
                <a:gd name="connsiteY6" fmla="*/ 4586514 h 4586514"/>
                <a:gd name="connsiteX7" fmla="*/ 0 w 2248842"/>
                <a:gd name="connsiteY7" fmla="*/ 4361630 h 4586514"/>
                <a:gd name="connsiteX8" fmla="*/ 0 w 2248842"/>
                <a:gd name="connsiteY8" fmla="*/ 224884 h 458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8842" h="4586514">
                  <a:moveTo>
                    <a:pt x="0" y="224884"/>
                  </a:moveTo>
                  <a:cubicBezTo>
                    <a:pt x="0" y="100684"/>
                    <a:pt x="100684" y="0"/>
                    <a:pt x="224884" y="0"/>
                  </a:cubicBezTo>
                  <a:lnTo>
                    <a:pt x="2023958" y="0"/>
                  </a:lnTo>
                  <a:cubicBezTo>
                    <a:pt x="2148158" y="0"/>
                    <a:pt x="2248842" y="100684"/>
                    <a:pt x="2248842" y="224884"/>
                  </a:cubicBezTo>
                  <a:lnTo>
                    <a:pt x="2248842" y="4361630"/>
                  </a:lnTo>
                  <a:cubicBezTo>
                    <a:pt x="2248842" y="4485830"/>
                    <a:pt x="2148158" y="4586514"/>
                    <a:pt x="2023958" y="4586514"/>
                  </a:cubicBezTo>
                  <a:lnTo>
                    <a:pt x="224884" y="4586514"/>
                  </a:lnTo>
                  <a:cubicBezTo>
                    <a:pt x="100684" y="4586514"/>
                    <a:pt x="0" y="4485830"/>
                    <a:pt x="0" y="4361630"/>
                  </a:cubicBezTo>
                  <a:lnTo>
                    <a:pt x="0" y="224884"/>
                  </a:lnTo>
                  <a:close/>
                </a:path>
              </a:pathLst>
            </a:custGeom>
            <a:solidFill>
              <a:srgbClr val="0066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1941285" rIns="106680" bIns="1023984" numCol="1" spcCol="1270" anchor="t" anchorCtr="1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500" b="1" kern="1200" dirty="0"/>
                <a:t>SEGURIDAD Y LUCHA CONTRA EL NARCOTRÁFICO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200" kern="1200" dirty="0"/>
                <a:t>Erradicación del narcotráfico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200" kern="1200" dirty="0"/>
                <a:t>Presencia policial activa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200" kern="1200" dirty="0"/>
                <a:t>Índices de Seguridad Normalizados</a:t>
              </a:r>
            </a:p>
          </p:txBody>
        </p:sp>
        <p:sp>
          <p:nvSpPr>
            <p:cNvPr id="18" name="11 Elipse"/>
            <p:cNvSpPr/>
            <p:nvPr/>
          </p:nvSpPr>
          <p:spPr>
            <a:xfrm>
              <a:off x="7529549" y="1741134"/>
              <a:ext cx="1527309" cy="1527309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9" name="Rectángulo 34"/>
          <p:cNvSpPr/>
          <p:nvPr/>
        </p:nvSpPr>
        <p:spPr>
          <a:xfrm>
            <a:off x="336550" y="1281636"/>
            <a:ext cx="9243644" cy="461665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ES" sz="2400" kern="0" dirty="0">
                <a:solidFill>
                  <a:schemeClr val="bg1"/>
                </a:solidFill>
                <a:sym typeface="Calibri"/>
              </a:rPr>
              <a:t>MODALIDAD DE TRABAJO</a:t>
            </a:r>
            <a:endParaRPr lang="es-AR" sz="24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9642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16">
            <a:extLst>
              <a:ext uri="{FF2B5EF4-FFF2-40B4-BE49-F238E27FC236}">
                <a16:creationId xmlns:a16="http://schemas.microsoft.com/office/drawing/2014/main" id="{959152DD-3A0E-4971-A21D-89D7D8CEF7CB}"/>
              </a:ext>
            </a:extLst>
          </p:cNvPr>
          <p:cNvCxnSpPr/>
          <p:nvPr/>
        </p:nvCxnSpPr>
        <p:spPr>
          <a:xfrm>
            <a:off x="322521" y="1048124"/>
            <a:ext cx="924364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304800" y="225858"/>
            <a:ext cx="7919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ES" altLang="es-MX" sz="2400" dirty="0">
                <a:solidFill>
                  <a:srgbClr val="006666"/>
                </a:solidFill>
                <a:latin typeface="Calibri" pitchFamily="34" charset="0"/>
              </a:rPr>
              <a:t>INTEGRACIÓN SOCIO URBANA</a:t>
            </a:r>
            <a:endParaRPr lang="es-ES" altLang="es-MX" dirty="0">
              <a:solidFill>
                <a:srgbClr val="006666"/>
              </a:solidFill>
              <a:latin typeface="Calibri" pitchFamily="34" charset="0"/>
            </a:endParaRPr>
          </a:p>
        </p:txBody>
      </p:sp>
      <p:cxnSp>
        <p:nvCxnSpPr>
          <p:cNvPr id="12" name="15 Conector recto"/>
          <p:cNvCxnSpPr/>
          <p:nvPr/>
        </p:nvCxnSpPr>
        <p:spPr>
          <a:xfrm>
            <a:off x="304800" y="340415"/>
            <a:ext cx="0" cy="582909"/>
          </a:xfrm>
          <a:prstGeom prst="line">
            <a:avLst/>
          </a:prstGeom>
          <a:ln w="381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Shape 456"/>
          <p:cNvGrpSpPr/>
          <p:nvPr/>
        </p:nvGrpSpPr>
        <p:grpSpPr>
          <a:xfrm>
            <a:off x="6667462" y="4501055"/>
            <a:ext cx="848679" cy="507924"/>
            <a:chOff x="3292587" y="2614119"/>
            <a:chExt cx="1044528" cy="625137"/>
          </a:xfrm>
        </p:grpSpPr>
        <p:pic>
          <p:nvPicPr>
            <p:cNvPr id="20" name="Shape 457"/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22499" r="29186"/>
            <a:stretch/>
          </p:blipFill>
          <p:spPr>
            <a:xfrm>
              <a:off x="3292587" y="2614119"/>
              <a:ext cx="303782" cy="6251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58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20814" r="22160"/>
            <a:stretch/>
          </p:blipFill>
          <p:spPr>
            <a:xfrm>
              <a:off x="3980852" y="2614119"/>
              <a:ext cx="356263" cy="6251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459" descr="Resultado de imagen para signo pesos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20626" t="11468" r="22815" b="9605"/>
            <a:stretch/>
          </p:blipFill>
          <p:spPr>
            <a:xfrm>
              <a:off x="3654090" y="2759400"/>
              <a:ext cx="269277" cy="4236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Shape 462" descr="C:\Users\dcrubellati\Desktop\family-of-four-in-front-of-their-home_318-62609.jpg"/>
          <p:cNvPicPr preferRelativeResize="0"/>
          <p:nvPr/>
        </p:nvPicPr>
        <p:blipFill rotWithShape="1">
          <a:blip r:embed="rId5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667462" y="2394287"/>
            <a:ext cx="604111" cy="60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465"/>
          <p:cNvPicPr preferRelativeResize="0"/>
          <p:nvPr/>
        </p:nvPicPr>
        <p:blipFill rotWithShape="1">
          <a:blip r:embed="rId6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648615" y="2299940"/>
            <a:ext cx="675352" cy="7986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Shape 468"/>
          <p:cNvGrpSpPr/>
          <p:nvPr/>
        </p:nvGrpSpPr>
        <p:grpSpPr>
          <a:xfrm>
            <a:off x="1439282" y="4137257"/>
            <a:ext cx="1145374" cy="575151"/>
            <a:chOff x="1651282" y="2191114"/>
            <a:chExt cx="1285346" cy="562625"/>
          </a:xfrm>
        </p:grpSpPr>
        <p:pic>
          <p:nvPicPr>
            <p:cNvPr id="26" name="Shape 469"/>
            <p:cNvPicPr preferRelativeResize="0"/>
            <p:nvPr/>
          </p:nvPicPr>
          <p:blipFill rotWithShape="1">
            <a:blip r:embed="rId7">
              <a:alphaModFix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1651282" y="2200603"/>
              <a:ext cx="549268" cy="5445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Shape 470"/>
            <p:cNvPicPr preferRelativeResize="0"/>
            <p:nvPr/>
          </p:nvPicPr>
          <p:blipFill rotWithShape="1">
            <a:blip r:embed="rId8">
              <a:alphaModFix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14345" t="40199" r="81038" b="50583"/>
            <a:stretch/>
          </p:blipFill>
          <p:spPr>
            <a:xfrm>
              <a:off x="2435193" y="2191114"/>
              <a:ext cx="501435" cy="562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Shape 471"/>
            <p:cNvPicPr preferRelativeResize="0"/>
            <p:nvPr/>
          </p:nvPicPr>
          <p:blipFill rotWithShape="1">
            <a:blip r:embed="rId9">
              <a:alphaModFix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2177263" y="2210014"/>
              <a:ext cx="257866" cy="2556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Shape 472"/>
            <p:cNvPicPr preferRelativeResize="0"/>
            <p:nvPr/>
          </p:nvPicPr>
          <p:blipFill rotWithShape="1">
            <a:blip r:embed="rId10">
              <a:alphaModFix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2188934" y="2509944"/>
              <a:ext cx="234494" cy="232456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30" name="Diagrama 29"/>
          <p:cNvGraphicFramePr/>
          <p:nvPr>
            <p:extLst>
              <p:ext uri="{D42A27DB-BD31-4B8C-83A1-F6EECF244321}">
                <p14:modId xmlns:p14="http://schemas.microsoft.com/office/powerpoint/2010/main" val="4249720819"/>
              </p:ext>
            </p:extLst>
          </p:nvPr>
        </p:nvGraphicFramePr>
        <p:xfrm>
          <a:off x="2168165" y="2353015"/>
          <a:ext cx="4918377" cy="3815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31" name="Shape 474"/>
          <p:cNvSpPr txBox="1"/>
          <p:nvPr/>
        </p:nvSpPr>
        <p:spPr>
          <a:xfrm>
            <a:off x="6411445" y="3194926"/>
            <a:ext cx="2279473" cy="955032"/>
          </a:xfrm>
          <a:prstGeom prst="rect">
            <a:avLst/>
          </a:prstGeom>
          <a:noFill/>
          <a:ln>
            <a:noFill/>
          </a:ln>
        </p:spPr>
        <p:txBody>
          <a:bodyPr wrap="square" lIns="99044" tIns="99044" rIns="99044" bIns="99044" anchor="ctr" anchorCtr="0">
            <a:noAutofit/>
          </a:bodyPr>
          <a:lstStyle/>
          <a:p>
            <a:pPr marL="185733" indent="-185733">
              <a:buFont typeface="Wingdings" panose="05000000000000000000" pitchFamily="2" charset="2"/>
              <a:buChar char="§"/>
            </a:pPr>
            <a:r>
              <a:rPr lang="es-A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EPIs</a:t>
            </a:r>
            <a:r>
              <a:rPr lang="es-A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s-A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UDIs</a:t>
            </a:r>
            <a:endParaRPr lang="es-AR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5733" indent="-185733">
              <a:buFont typeface="Wingdings" panose="05000000000000000000" pitchFamily="2" charset="2"/>
              <a:buChar char="§"/>
            </a:pPr>
            <a:r>
              <a:rPr lang="en-GB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CLUBES DE BARRIO/CASAS DEL FUTURO</a:t>
            </a:r>
          </a:p>
          <a:p>
            <a:pPr marL="185733" indent="-185733">
              <a:buFont typeface="Wingdings" panose="05000000000000000000" pitchFamily="2" charset="2"/>
              <a:buChar char="§"/>
            </a:pPr>
            <a:r>
              <a:rPr lang="en-GB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MENTOREO</a:t>
            </a:r>
          </a:p>
          <a:p>
            <a:pPr marL="185733" indent="-185733">
              <a:buFont typeface="Wingdings" panose="05000000000000000000" pitchFamily="2" charset="2"/>
              <a:buChar char="§"/>
            </a:pPr>
            <a:r>
              <a:rPr lang="en-GB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CULTURA</a:t>
            </a:r>
            <a:endParaRPr lang="es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Shape 478"/>
          <p:cNvSpPr txBox="1"/>
          <p:nvPr/>
        </p:nvSpPr>
        <p:spPr>
          <a:xfrm>
            <a:off x="844018" y="2843929"/>
            <a:ext cx="3250000" cy="1235650"/>
          </a:xfrm>
          <a:prstGeom prst="rect">
            <a:avLst/>
          </a:prstGeom>
          <a:noFill/>
          <a:ln>
            <a:noFill/>
          </a:ln>
        </p:spPr>
        <p:txBody>
          <a:bodyPr wrap="square" lIns="99044" tIns="99044" rIns="99044" bIns="99044" anchor="ctr" anchorCtr="0">
            <a:noAutofit/>
          </a:bodyPr>
          <a:lstStyle/>
          <a:p>
            <a:pPr marL="185733" indent="-185733" algn="just">
              <a:buFont typeface="Wingdings" panose="05000000000000000000" pitchFamily="2" charset="2"/>
              <a:buChar char="§"/>
            </a:pPr>
            <a:r>
              <a:rPr lang="es-A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DNI/PARTIDA DE NACIMIENTO</a:t>
            </a:r>
          </a:p>
          <a:p>
            <a:pPr marL="185733" indent="-185733" algn="just">
              <a:buFont typeface="Wingdings" panose="05000000000000000000" pitchFamily="2" charset="2"/>
              <a:buChar char="§"/>
            </a:pPr>
            <a:r>
              <a:rPr lang="en-GB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s-A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USTICIA</a:t>
            </a:r>
          </a:p>
          <a:p>
            <a:pPr marL="185733" indent="-185733" algn="just">
              <a:buFont typeface="Wingdings" panose="05000000000000000000" pitchFamily="2" charset="2"/>
              <a:buChar char="§"/>
            </a:pPr>
            <a:r>
              <a:rPr lang="en-GB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s-A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UH</a:t>
            </a:r>
          </a:p>
          <a:p>
            <a:pPr marL="185733" indent="-185733" algn="just">
              <a:buFont typeface="Wingdings" panose="05000000000000000000" pitchFamily="2" charset="2"/>
              <a:buChar char="§"/>
            </a:pPr>
            <a:r>
              <a:rPr lang="en-GB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s-A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ÉNERO</a:t>
            </a:r>
            <a:endParaRPr lang="es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Shape 478">
            <a:extLst>
              <a:ext uri="{FF2B5EF4-FFF2-40B4-BE49-F238E27FC236}">
                <a16:creationId xmlns:a16="http://schemas.microsoft.com/office/drawing/2014/main" id="{BDA0F829-1440-4058-9746-C86D19CFBB56}"/>
              </a:ext>
            </a:extLst>
          </p:cNvPr>
          <p:cNvSpPr txBox="1"/>
          <p:nvPr/>
        </p:nvSpPr>
        <p:spPr>
          <a:xfrm>
            <a:off x="844018" y="4845417"/>
            <a:ext cx="2180689" cy="1235650"/>
          </a:xfrm>
          <a:prstGeom prst="rect">
            <a:avLst/>
          </a:prstGeom>
          <a:noFill/>
          <a:ln>
            <a:noFill/>
          </a:ln>
        </p:spPr>
        <p:txBody>
          <a:bodyPr wrap="square" lIns="99044" tIns="99044" rIns="99044" bIns="99044" anchor="ctr" anchorCtr="0">
            <a:noAutofit/>
          </a:bodyPr>
          <a:lstStyle/>
          <a:p>
            <a:pPr marL="185733" indent="-185733">
              <a:buFont typeface="Wingdings" panose="05000000000000000000" pitchFamily="2" charset="2"/>
              <a:buChar char="§"/>
            </a:pPr>
            <a:r>
              <a:rPr lang="es-A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INSEGURIDAD ALIMENTARIA (CANASTA BASICA DE ALIMENT+AGUA SEGURA)</a:t>
            </a:r>
          </a:p>
          <a:p>
            <a:pPr marL="185733" indent="-185733">
              <a:buFont typeface="Wingdings" panose="05000000000000000000" pitchFamily="2" charset="2"/>
              <a:buChar char="§"/>
            </a:pPr>
            <a:r>
              <a:rPr lang="en-GB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ADICCIONES</a:t>
            </a:r>
            <a:endParaRPr lang="es-AR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5733" indent="-185733">
              <a:buFont typeface="Wingdings" panose="05000000000000000000" pitchFamily="2" charset="2"/>
              <a:buChar char="§"/>
            </a:pPr>
            <a:r>
              <a:rPr lang="en-GB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EMBARAZO ADOLESCENTE</a:t>
            </a:r>
          </a:p>
          <a:p>
            <a:pPr marL="185733" indent="-185733">
              <a:buFont typeface="Wingdings" panose="05000000000000000000" pitchFamily="2" charset="2"/>
              <a:buChar char="§"/>
            </a:pPr>
            <a:r>
              <a:rPr lang="en-GB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CHEQUEO DE SALUD</a:t>
            </a:r>
            <a:endParaRPr lang="es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Shape 478">
            <a:extLst>
              <a:ext uri="{FF2B5EF4-FFF2-40B4-BE49-F238E27FC236}">
                <a16:creationId xmlns:a16="http://schemas.microsoft.com/office/drawing/2014/main" id="{CEF117A2-5B4F-4D7A-8B61-56B0EEA3EC4F}"/>
              </a:ext>
            </a:extLst>
          </p:cNvPr>
          <p:cNvSpPr txBox="1"/>
          <p:nvPr/>
        </p:nvSpPr>
        <p:spPr>
          <a:xfrm>
            <a:off x="6493346" y="4968706"/>
            <a:ext cx="2173340" cy="1235650"/>
          </a:xfrm>
          <a:prstGeom prst="rect">
            <a:avLst/>
          </a:prstGeom>
          <a:noFill/>
          <a:ln>
            <a:noFill/>
          </a:ln>
        </p:spPr>
        <p:txBody>
          <a:bodyPr wrap="square" lIns="99044" tIns="99044" rIns="99044" bIns="99044" anchor="ctr" anchorCtr="0">
            <a:noAutofit/>
          </a:bodyPr>
          <a:lstStyle/>
          <a:p>
            <a:pPr marL="185733" indent="-185733">
              <a:buFont typeface="Wingdings" panose="05000000000000000000" pitchFamily="2" charset="2"/>
              <a:buChar char="§"/>
            </a:pPr>
            <a:r>
              <a:rPr lang="en-GB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s-A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ROYECTOS PRODUCTIVOS</a:t>
            </a:r>
          </a:p>
          <a:p>
            <a:pPr marL="185733" indent="-185733">
              <a:buFont typeface="Wingdings" panose="05000000000000000000" pitchFamily="2" charset="2"/>
              <a:buChar char="§"/>
            </a:pPr>
            <a:r>
              <a:rPr lang="en-GB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VINCULACION COMERCIAL</a:t>
            </a:r>
            <a:endParaRPr lang="es-AR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5733" indent="-185733">
              <a:buFont typeface="Wingdings" panose="05000000000000000000" pitchFamily="2" charset="2"/>
              <a:buChar char="§"/>
            </a:pPr>
            <a:r>
              <a:rPr lang="en-GB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FORMACIÓN Y CAPACITACIÓN</a:t>
            </a:r>
            <a:endParaRPr lang="es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Shape 211"/>
          <p:cNvPicPr preferRelativeResize="0"/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635813" y="3504724"/>
            <a:ext cx="1112064" cy="1149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Shape 229"/>
          <p:cNvPicPr preferRelativeResize="0"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123727" y="3741977"/>
            <a:ext cx="737537" cy="7331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" name="Shape 231"/>
          <p:cNvCxnSpPr>
            <a:cxnSpLocks/>
          </p:cNvCxnSpPr>
          <p:nvPr/>
        </p:nvCxnSpPr>
        <p:spPr>
          <a:xfrm>
            <a:off x="9252124" y="1977950"/>
            <a:ext cx="38100" cy="1483804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dash"/>
            <a:round/>
            <a:headEnd type="none" w="med" len="med"/>
            <a:tailEnd type="stealth" w="lg" len="lg"/>
          </a:ln>
        </p:spPr>
      </p:cxnSp>
      <p:cxnSp>
        <p:nvCxnSpPr>
          <p:cNvPr id="38" name="Shape 232"/>
          <p:cNvCxnSpPr>
            <a:cxnSpLocks/>
          </p:cNvCxnSpPr>
          <p:nvPr/>
        </p:nvCxnSpPr>
        <p:spPr>
          <a:xfrm>
            <a:off x="446268" y="1905419"/>
            <a:ext cx="26600" cy="1877020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dash"/>
            <a:miter lim="8000"/>
            <a:headEnd type="none" w="med" len="med"/>
            <a:tailEnd type="none" w="med" len="med"/>
          </a:ln>
        </p:spPr>
      </p:cxnSp>
      <p:cxnSp>
        <p:nvCxnSpPr>
          <p:cNvPr id="39" name="Shape 233"/>
          <p:cNvCxnSpPr/>
          <p:nvPr/>
        </p:nvCxnSpPr>
        <p:spPr>
          <a:xfrm>
            <a:off x="459568" y="1911999"/>
            <a:ext cx="3330939" cy="0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dash"/>
            <a:round/>
            <a:headEnd type="none" w="med" len="med"/>
            <a:tailEnd type="stealth" w="lg" len="lg"/>
          </a:ln>
        </p:spPr>
      </p:cxnSp>
      <p:sp>
        <p:nvSpPr>
          <p:cNvPr id="40" name="Shape 234"/>
          <p:cNvSpPr txBox="1"/>
          <p:nvPr/>
        </p:nvSpPr>
        <p:spPr>
          <a:xfrm>
            <a:off x="3571346" y="1747296"/>
            <a:ext cx="2620400" cy="459600"/>
          </a:xfrm>
          <a:prstGeom prst="rect">
            <a:avLst/>
          </a:prstGeom>
          <a:noFill/>
          <a:ln>
            <a:noFill/>
          </a:ln>
        </p:spPr>
        <p:txBody>
          <a:bodyPr wrap="square" lIns="91433" tIns="45667" rIns="91433" bIns="45667" anchor="t" anchorCtr="0">
            <a:noAutofit/>
          </a:bodyPr>
          <a:lstStyle/>
          <a:p>
            <a:pPr indent="-25399" algn="ctr">
              <a:buClr>
                <a:srgbClr val="7F7F7F"/>
              </a:buClr>
              <a:buSzPts val="300"/>
            </a:pPr>
            <a:r>
              <a:rPr lang="es" sz="1733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DEMANDA</a:t>
            </a:r>
            <a:r>
              <a:rPr lang="es-AR" sz="1733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s" sz="1733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AR" sz="1733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SOCIALES</a:t>
            </a:r>
            <a:endParaRPr lang="es" sz="1733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Shape 235"/>
          <p:cNvSpPr txBox="1"/>
          <p:nvPr/>
        </p:nvSpPr>
        <p:spPr>
          <a:xfrm>
            <a:off x="3143045" y="6278714"/>
            <a:ext cx="3268400" cy="322400"/>
          </a:xfrm>
          <a:prstGeom prst="rect">
            <a:avLst/>
          </a:prstGeom>
          <a:noFill/>
          <a:ln>
            <a:noFill/>
          </a:ln>
        </p:spPr>
        <p:txBody>
          <a:bodyPr wrap="square" lIns="91433" tIns="45667" rIns="91433" bIns="45667" anchor="t" anchorCtr="0">
            <a:noAutofit/>
          </a:bodyPr>
          <a:lstStyle/>
          <a:p>
            <a:pPr indent="-25399" algn="ctr">
              <a:buClr>
                <a:srgbClr val="7F7F7F"/>
              </a:buClr>
              <a:buSzPts val="300"/>
            </a:pPr>
            <a:r>
              <a:rPr lang="es-AR" sz="1733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PROGRAMAS SOCIALES</a:t>
            </a:r>
            <a:endParaRPr lang="es" sz="1733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" name="Shape 236"/>
          <p:cNvCxnSpPr/>
          <p:nvPr/>
        </p:nvCxnSpPr>
        <p:spPr>
          <a:xfrm flipH="1" flipV="1">
            <a:off x="5871508" y="6480285"/>
            <a:ext cx="3430799" cy="3200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dash"/>
            <a:round/>
            <a:headEnd type="none" w="med" len="med"/>
            <a:tailEnd type="stealth" w="lg" len="lg"/>
          </a:ln>
        </p:spPr>
      </p:cxnSp>
      <p:cxnSp>
        <p:nvCxnSpPr>
          <p:cNvPr id="43" name="Shape 237"/>
          <p:cNvCxnSpPr>
            <a:cxnSpLocks/>
          </p:cNvCxnSpPr>
          <p:nvPr/>
        </p:nvCxnSpPr>
        <p:spPr>
          <a:xfrm flipH="1" flipV="1">
            <a:off x="478856" y="4487403"/>
            <a:ext cx="16192" cy="2056511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dash"/>
            <a:round/>
            <a:headEnd type="none" w="med" len="med"/>
            <a:tailEnd type="stealth" w="lg" len="lg"/>
          </a:ln>
        </p:spPr>
      </p:cxnSp>
      <p:cxnSp>
        <p:nvCxnSpPr>
          <p:cNvPr id="44" name="Shape 241"/>
          <p:cNvCxnSpPr/>
          <p:nvPr/>
        </p:nvCxnSpPr>
        <p:spPr>
          <a:xfrm flipV="1">
            <a:off x="5966547" y="1905419"/>
            <a:ext cx="3335760" cy="6580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dash"/>
            <a:miter lim="8000"/>
            <a:headEnd type="none" w="med" len="med"/>
            <a:tailEnd type="none" w="med" len="med"/>
          </a:ln>
        </p:spPr>
      </p:cxnSp>
      <p:cxnSp>
        <p:nvCxnSpPr>
          <p:cNvPr id="45" name="Shape 242"/>
          <p:cNvCxnSpPr/>
          <p:nvPr/>
        </p:nvCxnSpPr>
        <p:spPr>
          <a:xfrm>
            <a:off x="500188" y="6483485"/>
            <a:ext cx="3125529" cy="7939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dash"/>
            <a:miter lim="8000"/>
            <a:headEnd type="none" w="med" len="med"/>
            <a:tailEnd type="none" w="med" len="med"/>
          </a:ln>
        </p:spPr>
      </p:cxnSp>
      <p:sp>
        <p:nvSpPr>
          <p:cNvPr id="46" name="Shape 234">
            <a:extLst>
              <a:ext uri="{FF2B5EF4-FFF2-40B4-BE49-F238E27FC236}">
                <a16:creationId xmlns:a16="http://schemas.microsoft.com/office/drawing/2014/main" id="{3610CBD0-12B2-439B-AF66-3391F07709C1}"/>
              </a:ext>
            </a:extLst>
          </p:cNvPr>
          <p:cNvSpPr txBox="1"/>
          <p:nvPr/>
        </p:nvSpPr>
        <p:spPr>
          <a:xfrm>
            <a:off x="8475327" y="4432104"/>
            <a:ext cx="1545185" cy="342979"/>
          </a:xfrm>
          <a:prstGeom prst="rect">
            <a:avLst/>
          </a:prstGeom>
          <a:noFill/>
          <a:ln>
            <a:noFill/>
          </a:ln>
        </p:spPr>
        <p:txBody>
          <a:bodyPr wrap="square" lIns="91433" tIns="45667" rIns="91433" bIns="45667" anchor="t" anchorCtr="0">
            <a:noAutofit/>
          </a:bodyPr>
          <a:lstStyle/>
          <a:p>
            <a:pPr indent="-25399" algn="ctr">
              <a:buClr>
                <a:srgbClr val="7F7F7F"/>
              </a:buClr>
              <a:buSzPts val="300"/>
            </a:pPr>
            <a:r>
              <a:rPr lang="es" sz="1733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RESPUESTA</a:t>
            </a:r>
          </a:p>
        </p:txBody>
      </p:sp>
      <p:sp>
        <p:nvSpPr>
          <p:cNvPr id="47" name="Shape 234">
            <a:extLst>
              <a:ext uri="{FF2B5EF4-FFF2-40B4-BE49-F238E27FC236}">
                <a16:creationId xmlns:a16="http://schemas.microsoft.com/office/drawing/2014/main" id="{D8025990-A8C7-49EE-BAE9-613C9DF612A6}"/>
              </a:ext>
            </a:extLst>
          </p:cNvPr>
          <p:cNvSpPr txBox="1"/>
          <p:nvPr/>
        </p:nvSpPr>
        <p:spPr>
          <a:xfrm>
            <a:off x="8396512" y="3428229"/>
            <a:ext cx="1545185" cy="342979"/>
          </a:xfrm>
          <a:prstGeom prst="rect">
            <a:avLst/>
          </a:prstGeom>
          <a:noFill/>
          <a:ln>
            <a:noFill/>
          </a:ln>
        </p:spPr>
        <p:txBody>
          <a:bodyPr wrap="square" lIns="91433" tIns="45667" rIns="91433" bIns="45667" anchor="t" anchorCtr="0">
            <a:noAutofit/>
          </a:bodyPr>
          <a:lstStyle/>
          <a:p>
            <a:pPr indent="-25399" algn="ctr">
              <a:buClr>
                <a:srgbClr val="7F7F7F"/>
              </a:buClr>
              <a:buSzPts val="300"/>
            </a:pPr>
            <a:r>
              <a:rPr lang="es" sz="1733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CERCANÍA</a:t>
            </a:r>
          </a:p>
        </p:txBody>
      </p:sp>
      <p:cxnSp>
        <p:nvCxnSpPr>
          <p:cNvPr id="48" name="Shape 230"/>
          <p:cNvCxnSpPr>
            <a:cxnSpLocks/>
          </p:cNvCxnSpPr>
          <p:nvPr/>
        </p:nvCxnSpPr>
        <p:spPr>
          <a:xfrm flipV="1">
            <a:off x="9302307" y="4755017"/>
            <a:ext cx="0" cy="1732437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dash"/>
            <a:round/>
            <a:headEnd type="none" w="med" len="med"/>
            <a:tailEnd type="none" w="lg" len="lg"/>
          </a:ln>
        </p:spPr>
      </p:cxnSp>
      <p:sp>
        <p:nvSpPr>
          <p:cNvPr id="79" name="Rectángulo 78"/>
          <p:cNvSpPr/>
          <p:nvPr/>
        </p:nvSpPr>
        <p:spPr>
          <a:xfrm>
            <a:off x="322521" y="1192111"/>
            <a:ext cx="9243644" cy="461665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ES" sz="2400" kern="0" dirty="0">
                <a:solidFill>
                  <a:schemeClr val="bg1"/>
                </a:solidFill>
                <a:sym typeface="Calibri"/>
              </a:rPr>
              <a:t>RED INTEGRAL DE PROTECCIÓN SOCIAL</a:t>
            </a:r>
            <a:endParaRPr lang="es-AR" sz="24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664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217761"/>
            <a:ext cx="4883381" cy="56402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CuadroTexto"/>
          <p:cNvSpPr txBox="1"/>
          <p:nvPr/>
        </p:nvSpPr>
        <p:spPr>
          <a:xfrm>
            <a:off x="1" y="3073388"/>
            <a:ext cx="501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dirty="0">
                <a:solidFill>
                  <a:schemeClr val="bg1"/>
                </a:solidFill>
              </a:rPr>
              <a:t>EL ESTADO EN TU BARRIO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8308" r="17000" b="18222"/>
          <a:stretch/>
        </p:blipFill>
        <p:spPr bwMode="auto">
          <a:xfrm>
            <a:off x="4883382" y="1217761"/>
            <a:ext cx="2795376" cy="210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154" y="4714103"/>
            <a:ext cx="3215846" cy="214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381" y="5435384"/>
            <a:ext cx="1902639" cy="142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59" y="1217761"/>
            <a:ext cx="2227242" cy="214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59" y="3290830"/>
            <a:ext cx="2227241" cy="214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382" y="3307742"/>
            <a:ext cx="2795377" cy="212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305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16">
            <a:extLst>
              <a:ext uri="{FF2B5EF4-FFF2-40B4-BE49-F238E27FC236}">
                <a16:creationId xmlns:a16="http://schemas.microsoft.com/office/drawing/2014/main" id="{959152DD-3A0E-4971-A21D-89D7D8CEF7CB}"/>
              </a:ext>
            </a:extLst>
          </p:cNvPr>
          <p:cNvCxnSpPr/>
          <p:nvPr/>
        </p:nvCxnSpPr>
        <p:spPr>
          <a:xfrm>
            <a:off x="322521" y="1048124"/>
            <a:ext cx="924364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304800" y="225858"/>
            <a:ext cx="7919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ES" altLang="es-MX" sz="2400" dirty="0">
                <a:solidFill>
                  <a:schemeClr val="accent2"/>
                </a:solidFill>
                <a:latin typeface="Calibri" pitchFamily="34" charset="0"/>
              </a:rPr>
              <a:t>ESTADO EN TU BARRIO</a:t>
            </a:r>
          </a:p>
        </p:txBody>
      </p:sp>
      <p:cxnSp>
        <p:nvCxnSpPr>
          <p:cNvPr id="12" name="15 Conector recto"/>
          <p:cNvCxnSpPr/>
          <p:nvPr/>
        </p:nvCxnSpPr>
        <p:spPr>
          <a:xfrm>
            <a:off x="304800" y="340415"/>
            <a:ext cx="0" cy="58290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" descr="Informe-MM-1er-T-2018-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15443" r="23873" b="7928"/>
          <a:stretch/>
        </p:blipFill>
        <p:spPr>
          <a:xfrm>
            <a:off x="4726744" y="1322508"/>
            <a:ext cx="5050302" cy="4856624"/>
          </a:xfrm>
          <a:prstGeom prst="rect">
            <a:avLst/>
          </a:prstGeom>
        </p:spPr>
      </p:pic>
      <p:pic>
        <p:nvPicPr>
          <p:cNvPr id="28" name="Picture 1" descr="Informe-MM-1er-T-2018-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9" t="35781" r="25544" b="26201"/>
          <a:stretch/>
        </p:blipFill>
        <p:spPr>
          <a:xfrm>
            <a:off x="140678" y="1322508"/>
            <a:ext cx="4811150" cy="18190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0" y="3524627"/>
            <a:ext cx="4228943" cy="28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72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16">
            <a:extLst>
              <a:ext uri="{FF2B5EF4-FFF2-40B4-BE49-F238E27FC236}">
                <a16:creationId xmlns:a16="http://schemas.microsoft.com/office/drawing/2014/main" id="{959152DD-3A0E-4971-A21D-89D7D8CEF7CB}"/>
              </a:ext>
            </a:extLst>
          </p:cNvPr>
          <p:cNvCxnSpPr/>
          <p:nvPr/>
        </p:nvCxnSpPr>
        <p:spPr>
          <a:xfrm>
            <a:off x="322521" y="1048124"/>
            <a:ext cx="924364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304800" y="225858"/>
            <a:ext cx="7919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ES" altLang="es-MX" sz="2400" dirty="0">
                <a:solidFill>
                  <a:schemeClr val="accent2"/>
                </a:solidFill>
                <a:latin typeface="Calibri" pitchFamily="34" charset="0"/>
              </a:rPr>
              <a:t>ESTADO EN TU BARRIO</a:t>
            </a:r>
          </a:p>
        </p:txBody>
      </p:sp>
      <p:cxnSp>
        <p:nvCxnSpPr>
          <p:cNvPr id="12" name="15 Conector recto"/>
          <p:cNvCxnSpPr/>
          <p:nvPr/>
        </p:nvCxnSpPr>
        <p:spPr>
          <a:xfrm>
            <a:off x="304800" y="340415"/>
            <a:ext cx="0" cy="58290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163594736"/>
              </p:ext>
            </p:extLst>
          </p:nvPr>
        </p:nvGraphicFramePr>
        <p:xfrm>
          <a:off x="2594548" y="1856226"/>
          <a:ext cx="4699590" cy="4774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0" y="4976036"/>
            <a:ext cx="2442971" cy="17681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0" y="3544900"/>
            <a:ext cx="2442971" cy="137417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9" y="1856226"/>
            <a:ext cx="2442971" cy="163170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138" y="5070110"/>
            <a:ext cx="2509081" cy="167402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138" y="1856226"/>
            <a:ext cx="2509081" cy="142162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00" y="3333648"/>
            <a:ext cx="2519919" cy="1671546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322521" y="1192111"/>
            <a:ext cx="9243644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ES" sz="2400" kern="0" dirty="0">
                <a:solidFill>
                  <a:schemeClr val="bg1"/>
                </a:solidFill>
                <a:sym typeface="Calibri"/>
              </a:rPr>
              <a:t>TRÁMITES DISPONIBLES</a:t>
            </a:r>
            <a:endParaRPr lang="es-AR" sz="2400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479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910397" y="2438021"/>
            <a:ext cx="3565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1058492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4046612"/>
              </p:ext>
            </p:extLst>
          </p:nvPr>
        </p:nvGraphicFramePr>
        <p:xfrm>
          <a:off x="2290556" y="1320488"/>
          <a:ext cx="5900242" cy="541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1 CuadroTexto"/>
          <p:cNvSpPr txBox="1"/>
          <p:nvPr/>
        </p:nvSpPr>
        <p:spPr>
          <a:xfrm>
            <a:off x="115176" y="258298"/>
            <a:ext cx="5965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bg1"/>
                </a:solidFill>
              </a:rPr>
              <a:t>EVOLUCIÓN POBREZA E INDIGENCIA EN ARGENTINA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7696838" y="6331678"/>
            <a:ext cx="20751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00" b="1" dirty="0"/>
              <a:t>Fuente: INDEC</a:t>
            </a:r>
            <a:endParaRPr lang="es-AR" sz="1000" dirty="0"/>
          </a:p>
        </p:txBody>
      </p:sp>
      <p:sp>
        <p:nvSpPr>
          <p:cNvPr id="5" name="7 Rectángulo"/>
          <p:cNvSpPr/>
          <p:nvPr/>
        </p:nvSpPr>
        <p:spPr>
          <a:xfrm>
            <a:off x="2711429" y="3203701"/>
            <a:ext cx="98925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AR" sz="1200" b="1" dirty="0">
                <a:solidFill>
                  <a:schemeClr val="dk1"/>
                </a:solidFill>
              </a:rPr>
              <a:t>32,2%</a:t>
            </a:r>
          </a:p>
          <a:p>
            <a:pPr algn="ctr">
              <a:lnSpc>
                <a:spcPct val="115000"/>
              </a:lnSpc>
            </a:pPr>
            <a:r>
              <a:rPr lang="es-AR" sz="800" dirty="0">
                <a:solidFill>
                  <a:schemeClr val="dk1"/>
                </a:solidFill>
              </a:rPr>
              <a:t>(EPH 8.772.000)</a:t>
            </a:r>
          </a:p>
          <a:p>
            <a:pPr algn="ctr">
              <a:lnSpc>
                <a:spcPct val="115000"/>
              </a:lnSpc>
            </a:pPr>
            <a:r>
              <a:rPr lang="es-AR" sz="800" dirty="0">
                <a:solidFill>
                  <a:schemeClr val="dk1"/>
                </a:solidFill>
              </a:rPr>
              <a:t>(PROY. 14.094.340) </a:t>
            </a:r>
          </a:p>
        </p:txBody>
      </p:sp>
      <p:sp>
        <p:nvSpPr>
          <p:cNvPr id="6" name="8 Rectángulo"/>
          <p:cNvSpPr/>
          <p:nvPr/>
        </p:nvSpPr>
        <p:spPr>
          <a:xfrm>
            <a:off x="2677104" y="5609296"/>
            <a:ext cx="11054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1200" b="1" dirty="0">
                <a:solidFill>
                  <a:schemeClr val="dk1"/>
                </a:solidFill>
              </a:rPr>
              <a:t>6%</a:t>
            </a:r>
          </a:p>
          <a:p>
            <a:pPr algn="ctr"/>
            <a:r>
              <a:rPr lang="es-AR" sz="900" dirty="0">
                <a:solidFill>
                  <a:schemeClr val="dk1"/>
                </a:solidFill>
              </a:rPr>
              <a:t>(EPH 1.705.000)</a:t>
            </a:r>
          </a:p>
          <a:p>
            <a:pPr algn="ctr">
              <a:defRPr/>
            </a:pPr>
            <a:r>
              <a:rPr lang="es-AR" sz="900" dirty="0">
                <a:solidFill>
                  <a:schemeClr val="dk1"/>
                </a:solidFill>
              </a:rPr>
              <a:t>(PROY. 2.642.689) </a:t>
            </a:r>
          </a:p>
        </p:txBody>
      </p:sp>
      <p:sp>
        <p:nvSpPr>
          <p:cNvPr id="7" name="9 Rectángulo"/>
          <p:cNvSpPr/>
          <p:nvPr/>
        </p:nvSpPr>
        <p:spPr>
          <a:xfrm>
            <a:off x="3700685" y="3358346"/>
            <a:ext cx="1132766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AR" sz="1200" b="1" dirty="0"/>
              <a:t>30,3%</a:t>
            </a:r>
          </a:p>
          <a:p>
            <a:pPr algn="ctr">
              <a:lnSpc>
                <a:spcPct val="115000"/>
              </a:lnSpc>
              <a:defRPr/>
            </a:pPr>
            <a:r>
              <a:rPr lang="es-AR" sz="900" dirty="0"/>
              <a:t>(EPH </a:t>
            </a:r>
            <a:r>
              <a:rPr lang="en-US" sz="900" dirty="0">
                <a:solidFill>
                  <a:schemeClr val="dk1"/>
                </a:solidFill>
              </a:rPr>
              <a:t>8.277.085)</a:t>
            </a:r>
          </a:p>
          <a:p>
            <a:pPr algn="ctr">
              <a:lnSpc>
                <a:spcPct val="115000"/>
              </a:lnSpc>
              <a:defRPr/>
            </a:pPr>
            <a:r>
              <a:rPr lang="en-US" sz="900" dirty="0">
                <a:solidFill>
                  <a:schemeClr val="dk1"/>
                </a:solidFill>
              </a:rPr>
              <a:t>(PROY. 13.345.578</a:t>
            </a:r>
            <a:endParaRPr lang="es-AR" sz="900" dirty="0"/>
          </a:p>
        </p:txBody>
      </p:sp>
      <p:sp>
        <p:nvSpPr>
          <p:cNvPr id="8" name="10 Rectángulo"/>
          <p:cNvSpPr/>
          <p:nvPr/>
        </p:nvSpPr>
        <p:spPr>
          <a:xfrm>
            <a:off x="3755277" y="5663888"/>
            <a:ext cx="10781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AR" sz="1200" b="1" dirty="0"/>
              <a:t>6,1%</a:t>
            </a:r>
          </a:p>
          <a:p>
            <a:pPr algn="ctr">
              <a:spcAft>
                <a:spcPts val="0"/>
              </a:spcAft>
            </a:pPr>
            <a:r>
              <a:rPr lang="es-AR" sz="900" dirty="0"/>
              <a:t>(EPH </a:t>
            </a:r>
            <a:r>
              <a:rPr lang="en-US" sz="900" dirty="0">
                <a:solidFill>
                  <a:schemeClr val="dk1"/>
                </a:solidFill>
              </a:rPr>
              <a:t>1.657.221)</a:t>
            </a:r>
          </a:p>
          <a:p>
            <a:pPr algn="ctr">
              <a:spcAft>
                <a:spcPts val="0"/>
              </a:spcAft>
            </a:pPr>
            <a:r>
              <a:rPr lang="en-US" sz="900" dirty="0">
                <a:solidFill>
                  <a:schemeClr val="dk1"/>
                </a:solidFill>
              </a:rPr>
              <a:t>(PROY. 2.686.733</a:t>
            </a:r>
            <a:endParaRPr lang="es-AR" sz="900" dirty="0"/>
          </a:p>
        </p:txBody>
      </p:sp>
      <p:sp>
        <p:nvSpPr>
          <p:cNvPr id="9" name="11 Rectángulo"/>
          <p:cNvSpPr/>
          <p:nvPr/>
        </p:nvSpPr>
        <p:spPr>
          <a:xfrm>
            <a:off x="4778859" y="3533490"/>
            <a:ext cx="1094838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AR" sz="1200" b="1" dirty="0"/>
              <a:t> 28,6%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AR" sz="900" dirty="0"/>
              <a:t>( EPH </a:t>
            </a:r>
            <a:r>
              <a:rPr lang="es-AR" sz="900" dirty="0">
                <a:solidFill>
                  <a:schemeClr val="dk1"/>
                </a:solidFill>
              </a:rPr>
              <a:t>7.838.005)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AR" sz="900" dirty="0">
                <a:solidFill>
                  <a:schemeClr val="dk1"/>
                </a:solidFill>
              </a:rPr>
              <a:t>(PROY. 12.596.816)</a:t>
            </a:r>
            <a:endParaRPr lang="es-AR" sz="900" dirty="0"/>
          </a:p>
        </p:txBody>
      </p:sp>
      <p:sp>
        <p:nvSpPr>
          <p:cNvPr id="10" name="12 Rectángulo"/>
          <p:cNvSpPr/>
          <p:nvPr/>
        </p:nvSpPr>
        <p:spPr>
          <a:xfrm>
            <a:off x="4778859" y="5617858"/>
            <a:ext cx="10948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AR" sz="1200" b="1" dirty="0"/>
              <a:t> 6,2%</a:t>
            </a:r>
          </a:p>
          <a:p>
            <a:pPr algn="ctr">
              <a:spcAft>
                <a:spcPts val="0"/>
              </a:spcAft>
            </a:pPr>
            <a:r>
              <a:rPr lang="es-AR" sz="900" dirty="0"/>
              <a:t>(EPH </a:t>
            </a:r>
            <a:r>
              <a:rPr lang="es-AR" sz="900" dirty="0">
                <a:solidFill>
                  <a:schemeClr val="dk1"/>
                </a:solidFill>
              </a:rPr>
              <a:t>1.704.883)</a:t>
            </a:r>
          </a:p>
          <a:p>
            <a:pPr algn="ctr">
              <a:spcAft>
                <a:spcPts val="0"/>
              </a:spcAft>
            </a:pPr>
            <a:r>
              <a:rPr lang="es-AR" sz="900" dirty="0">
                <a:solidFill>
                  <a:schemeClr val="dk1"/>
                </a:solidFill>
              </a:rPr>
              <a:t>(PROY. 2.730.778)</a:t>
            </a:r>
            <a:endParaRPr lang="es-AR" sz="900" dirty="0"/>
          </a:p>
        </p:txBody>
      </p:sp>
      <p:sp>
        <p:nvSpPr>
          <p:cNvPr id="11" name="14 Rectángulo"/>
          <p:cNvSpPr/>
          <p:nvPr/>
        </p:nvSpPr>
        <p:spPr>
          <a:xfrm>
            <a:off x="5693252" y="5684585"/>
            <a:ext cx="15004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AR" sz="1200" b="1" dirty="0"/>
              <a:t>4,8%</a:t>
            </a:r>
          </a:p>
          <a:p>
            <a:pPr algn="ctr"/>
            <a:r>
              <a:rPr lang="es-AR" sz="900" dirty="0">
                <a:solidFill>
                  <a:schemeClr val="dk1"/>
                </a:solidFill>
              </a:rPr>
              <a:t>(EPH 1.323.747)</a:t>
            </a:r>
          </a:p>
          <a:p>
            <a:pPr algn="ctr"/>
            <a:r>
              <a:rPr lang="es-AR" sz="900" dirty="0">
                <a:solidFill>
                  <a:schemeClr val="dk1"/>
                </a:solidFill>
              </a:rPr>
              <a:t>(PROY. 2.114.151)</a:t>
            </a:r>
          </a:p>
        </p:txBody>
      </p:sp>
      <p:sp>
        <p:nvSpPr>
          <p:cNvPr id="12" name="13 Rectángulo"/>
          <p:cNvSpPr/>
          <p:nvPr/>
        </p:nvSpPr>
        <p:spPr>
          <a:xfrm>
            <a:off x="5720548" y="3741930"/>
            <a:ext cx="1323073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AR" sz="1200" b="1" dirty="0"/>
              <a:t>25,7%</a:t>
            </a:r>
          </a:p>
          <a:p>
            <a:pPr algn="ctr">
              <a:lnSpc>
                <a:spcPct val="115000"/>
              </a:lnSpc>
            </a:pPr>
            <a:r>
              <a:rPr lang="es-AR" sz="900" dirty="0">
                <a:solidFill>
                  <a:schemeClr val="dk1"/>
                </a:solidFill>
              </a:rPr>
              <a:t>(EPH 7.079.764)</a:t>
            </a:r>
          </a:p>
          <a:p>
            <a:pPr algn="ctr">
              <a:lnSpc>
                <a:spcPct val="115000"/>
              </a:lnSpc>
            </a:pPr>
            <a:r>
              <a:rPr lang="es-AR" sz="900" dirty="0">
                <a:solidFill>
                  <a:schemeClr val="dk1"/>
                </a:solidFill>
              </a:rPr>
              <a:t>(PROY. 11.319.516)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5" t="52754" r="23822" b="31760"/>
          <a:stretch/>
        </p:blipFill>
        <p:spPr bwMode="auto">
          <a:xfrm>
            <a:off x="183362" y="1320176"/>
            <a:ext cx="1895622" cy="169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30 Rectángulo"/>
          <p:cNvSpPr/>
          <p:nvPr/>
        </p:nvSpPr>
        <p:spPr>
          <a:xfrm>
            <a:off x="2713701" y="2318853"/>
            <a:ext cx="989256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A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41,7%</a:t>
            </a:r>
            <a:endParaRPr lang="es-AR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31 Rectángulo"/>
          <p:cNvSpPr/>
          <p:nvPr/>
        </p:nvSpPr>
        <p:spPr>
          <a:xfrm>
            <a:off x="3689309" y="2284508"/>
            <a:ext cx="1132766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A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41,9%</a:t>
            </a:r>
            <a:endParaRPr lang="es-A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32 Rectángulo"/>
          <p:cNvSpPr/>
          <p:nvPr/>
        </p:nvSpPr>
        <p:spPr>
          <a:xfrm>
            <a:off x="4806155" y="2300396"/>
            <a:ext cx="1094838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A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41,5%</a:t>
            </a:r>
            <a:endParaRPr lang="es-A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33 Rectángulo"/>
          <p:cNvSpPr/>
          <p:nvPr/>
        </p:nvSpPr>
        <p:spPr>
          <a:xfrm>
            <a:off x="5747844" y="2231494"/>
            <a:ext cx="1323073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A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43%</a:t>
            </a:r>
            <a:endParaRPr lang="es-A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34 Rectángulo"/>
          <p:cNvSpPr/>
          <p:nvPr/>
        </p:nvSpPr>
        <p:spPr>
          <a:xfrm>
            <a:off x="2677104" y="5008079"/>
            <a:ext cx="989256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A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9,3%</a:t>
            </a:r>
            <a:endParaRPr lang="es-AR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35 Rectángulo"/>
          <p:cNvSpPr/>
          <p:nvPr/>
        </p:nvSpPr>
        <p:spPr>
          <a:xfrm>
            <a:off x="3727981" y="5162205"/>
            <a:ext cx="1132766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A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7,6%</a:t>
            </a:r>
            <a:endParaRPr lang="es-A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36 Rectángulo"/>
          <p:cNvSpPr/>
          <p:nvPr/>
        </p:nvSpPr>
        <p:spPr>
          <a:xfrm>
            <a:off x="4778859" y="5191859"/>
            <a:ext cx="1094838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A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8,3%</a:t>
            </a:r>
            <a:endParaRPr lang="es-A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37 Rectángulo"/>
          <p:cNvSpPr/>
          <p:nvPr/>
        </p:nvSpPr>
        <p:spPr>
          <a:xfrm>
            <a:off x="5720547" y="5191858"/>
            <a:ext cx="1323073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A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7,2%</a:t>
            </a:r>
            <a:endParaRPr lang="es-A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11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/>
          <p:cNvSpPr txBox="1"/>
          <p:nvPr/>
        </p:nvSpPr>
        <p:spPr>
          <a:xfrm>
            <a:off x="118164" y="233857"/>
            <a:ext cx="5965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bg1"/>
                </a:solidFill>
              </a:rPr>
              <a:t>EVOLUCIÓN POBREZA E INDIGENCIA </a:t>
            </a:r>
          </a:p>
          <a:p>
            <a:r>
              <a:rPr lang="es-ES" sz="2400" dirty="0">
                <a:solidFill>
                  <a:schemeClr val="bg1"/>
                </a:solidFill>
              </a:rPr>
              <a:t>POR RANGO DE EDAD</a:t>
            </a:r>
            <a:endParaRPr lang="es-AR" sz="2400" dirty="0">
              <a:solidFill>
                <a:schemeClr val="bg1"/>
              </a:solidFill>
            </a:endParaRPr>
          </a:p>
        </p:txBody>
      </p:sp>
      <p:graphicFrame>
        <p:nvGraphicFramePr>
          <p:cNvPr id="22" name="1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5892255"/>
              </p:ext>
            </p:extLst>
          </p:nvPr>
        </p:nvGraphicFramePr>
        <p:xfrm>
          <a:off x="477520" y="2152724"/>
          <a:ext cx="4815839" cy="3715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3786214"/>
              </p:ext>
            </p:extLst>
          </p:nvPr>
        </p:nvGraphicFramePr>
        <p:xfrm>
          <a:off x="5049521" y="2156908"/>
          <a:ext cx="4461260" cy="367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1" t="71579" r="47210" b="8985"/>
          <a:stretch/>
        </p:blipFill>
        <p:spPr bwMode="auto">
          <a:xfrm>
            <a:off x="4585987" y="5327309"/>
            <a:ext cx="927067" cy="15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1 CuadroTexto"/>
          <p:cNvSpPr txBox="1"/>
          <p:nvPr/>
        </p:nvSpPr>
        <p:spPr>
          <a:xfrm>
            <a:off x="1594741" y="1514929"/>
            <a:ext cx="1832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dirty="0">
                <a:solidFill>
                  <a:schemeClr val="tx2"/>
                </a:solidFill>
              </a:rPr>
              <a:t>POBREZA</a:t>
            </a:r>
          </a:p>
        </p:txBody>
      </p:sp>
      <p:sp>
        <p:nvSpPr>
          <p:cNvPr id="26" name="1 CuadroTexto"/>
          <p:cNvSpPr txBox="1"/>
          <p:nvPr/>
        </p:nvSpPr>
        <p:spPr>
          <a:xfrm>
            <a:off x="6786501" y="1526178"/>
            <a:ext cx="1832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tx2"/>
                </a:solidFill>
              </a:rPr>
              <a:t>INDIGENCIA</a:t>
            </a:r>
            <a:endParaRPr lang="es-AR" sz="2000" dirty="0">
              <a:solidFill>
                <a:schemeClr val="tx2"/>
              </a:solidFill>
            </a:endParaRPr>
          </a:p>
        </p:txBody>
      </p:sp>
      <p:sp>
        <p:nvSpPr>
          <p:cNvPr id="9" name="3 CuadroTexto"/>
          <p:cNvSpPr txBox="1"/>
          <p:nvPr/>
        </p:nvSpPr>
        <p:spPr>
          <a:xfrm>
            <a:off x="7696838" y="6331678"/>
            <a:ext cx="20751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00" b="1" dirty="0"/>
              <a:t>Fuente: INDEC</a:t>
            </a:r>
            <a:endParaRPr lang="es-AR" sz="1000" dirty="0"/>
          </a:p>
        </p:txBody>
      </p:sp>
    </p:spTree>
    <p:extLst>
      <p:ext uri="{BB962C8B-B14F-4D97-AF65-F5344CB8AC3E}">
        <p14:creationId xmlns:p14="http://schemas.microsoft.com/office/powerpoint/2010/main" val="4109239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/>
          <p:cNvSpPr txBox="1"/>
          <p:nvPr/>
        </p:nvSpPr>
        <p:spPr>
          <a:xfrm>
            <a:off x="-14071" y="243233"/>
            <a:ext cx="6189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bg1"/>
                </a:solidFill>
              </a:rPr>
              <a:t>METODOLOGÍA ACTUAL UTILIZADA POR INDEC:</a:t>
            </a:r>
          </a:p>
          <a:p>
            <a:r>
              <a:rPr lang="es-AR" sz="2400" dirty="0">
                <a:solidFill>
                  <a:schemeClr val="bg1"/>
                </a:solidFill>
              </a:rPr>
              <a:t>MEDICIÓN INDIRECTA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2196353" y="1323741"/>
            <a:ext cx="7448842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dirty="0">
                <a:solidFill>
                  <a:schemeClr val="tx2"/>
                </a:solidFill>
              </a:rPr>
              <a:t>Establece si los hogares cuentan con ingresos suficientes para cubrir una canasta de alimentos capaz de satisfacer un umbral mínimo de necesidades energéticas y proteicas (Canasta Básica Alimentaria o CBA). Los componentes de la CBA se valorizan con los precios relevados por el Índice de Precios al Consumidor según período de medición.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33015" y="1448211"/>
            <a:ext cx="1790188" cy="1074112"/>
            <a:chOff x="1240226" y="426"/>
            <a:chExt cx="1790188" cy="1074112"/>
          </a:xfrm>
        </p:grpSpPr>
        <p:sp>
          <p:nvSpPr>
            <p:cNvPr id="8" name="Rectángulo redondeado 7"/>
            <p:cNvSpPr/>
            <p:nvPr/>
          </p:nvSpPr>
          <p:spPr>
            <a:xfrm>
              <a:off x="1240226" y="426"/>
              <a:ext cx="1790188" cy="107411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CuadroTexto 8"/>
            <p:cNvSpPr txBox="1"/>
            <p:nvPr/>
          </p:nvSpPr>
          <p:spPr>
            <a:xfrm>
              <a:off x="1271686" y="31886"/>
              <a:ext cx="1727268" cy="1011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>
                  <a:solidFill>
                    <a:schemeClr val="bg1"/>
                  </a:solidFill>
                </a:rPr>
                <a:t>LÍNEA DE INDIGENCIA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133017" y="3632293"/>
            <a:ext cx="1790188" cy="1074112"/>
            <a:chOff x="1240226" y="1790614"/>
            <a:chExt cx="1790188" cy="1074112"/>
          </a:xfrm>
        </p:grpSpPr>
        <p:sp>
          <p:nvSpPr>
            <p:cNvPr id="6" name="Rectángulo redondeado 5"/>
            <p:cNvSpPr/>
            <p:nvPr/>
          </p:nvSpPr>
          <p:spPr>
            <a:xfrm>
              <a:off x="1240226" y="1790614"/>
              <a:ext cx="1790188" cy="107411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6750158"/>
                <a:satOff val="-10128"/>
                <a:lumOff val="-1647"/>
                <a:alphaOff val="0"/>
              </a:schemeClr>
            </a:fillRef>
            <a:effectRef idx="0">
              <a:schemeClr val="accent3">
                <a:hueOff val="6750158"/>
                <a:satOff val="-10128"/>
                <a:lumOff val="-164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CuadroTexto 6"/>
            <p:cNvSpPr txBox="1"/>
            <p:nvPr/>
          </p:nvSpPr>
          <p:spPr>
            <a:xfrm>
              <a:off x="1271686" y="1822074"/>
              <a:ext cx="1727268" cy="1011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>
                  <a:solidFill>
                    <a:schemeClr val="bg1"/>
                  </a:solidFill>
                </a:rPr>
                <a:t>LÍNEA DE POBREZA</a:t>
              </a: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2196353" y="3585878"/>
            <a:ext cx="75124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dirty="0">
                <a:solidFill>
                  <a:schemeClr val="tx2"/>
                </a:solidFill>
              </a:rPr>
              <a:t>Utiliza el Coeficiente de </a:t>
            </a:r>
            <a:r>
              <a:rPr lang="es-AR" dirty="0" err="1">
                <a:solidFill>
                  <a:schemeClr val="tx2"/>
                </a:solidFill>
              </a:rPr>
              <a:t>Engel</a:t>
            </a:r>
            <a:r>
              <a:rPr lang="es-AR" dirty="0">
                <a:solidFill>
                  <a:schemeClr val="tx2"/>
                </a:solidFill>
              </a:rPr>
              <a:t> para extender el umbral y así incluir también otros consumos básicos no alimentarios (vestimenta, transporte, educación, salud), conformando la Canasta Básica Total o CBT.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dirty="0">
                <a:solidFill>
                  <a:schemeClr val="tx2"/>
                </a:solidFill>
              </a:rPr>
              <a:t>Insumos principales para la medición: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s-AR" dirty="0">
                <a:solidFill>
                  <a:schemeClr val="tx2"/>
                </a:solidFill>
              </a:rPr>
              <a:t>Valor de CBA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s-AR" dirty="0">
                <a:solidFill>
                  <a:schemeClr val="tx2"/>
                </a:solidFill>
              </a:rPr>
              <a:t>Valor de CBT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s-AR" dirty="0">
                <a:solidFill>
                  <a:schemeClr val="tx2"/>
                </a:solidFill>
              </a:rPr>
              <a:t>Encuesta Permanente de Hogares (EPH)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54011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/>
          <p:cNvSpPr txBox="1"/>
          <p:nvPr/>
        </p:nvSpPr>
        <p:spPr>
          <a:xfrm>
            <a:off x="2080002" y="1561786"/>
            <a:ext cx="7655669" cy="435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AR" dirty="0">
                <a:solidFill>
                  <a:schemeClr val="tx2"/>
                </a:solidFill>
              </a:rPr>
              <a:t>Trabajo articulado entre el Consejo Nacional de Coordinación de Políticas Sociales (CNCPS) y el Instituto Nacional de Estadística y Censo (INDEC) para la construcción de un IPM, herramienta que permitirá monitorear el bienestar y el acceso de la población a sus derechos básicos.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AR" dirty="0">
                <a:solidFill>
                  <a:schemeClr val="tx2"/>
                </a:solidFill>
              </a:rPr>
              <a:t>Valorando positivamente las experiencias latinoamericanas, se encuentra en curso un análisis comparado de las metodologías y usos del IPM en países de la región; focalizado en la selección de indicadores, unidad de análisis, y criterios para determinar el umbral de la medida agregada. 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AR" dirty="0">
                <a:solidFill>
                  <a:schemeClr val="tx2"/>
                </a:solidFill>
              </a:rPr>
              <a:t>Se realizó un primer ejercicio de medición de PM a partir de la metodología CEPAL, utilizando como fuente la Encuesta Permanente de Hogares (EPH).</a:t>
            </a:r>
          </a:p>
        </p:txBody>
      </p:sp>
      <p:sp>
        <p:nvSpPr>
          <p:cNvPr id="10" name="1 CuadroTexto"/>
          <p:cNvSpPr txBox="1"/>
          <p:nvPr/>
        </p:nvSpPr>
        <p:spPr>
          <a:xfrm>
            <a:off x="-14071" y="243233"/>
            <a:ext cx="6189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AR" dirty="0"/>
              <a:t>MEDICIÓN DE POBREZA MULTIDIMENSIONAL EN ARGENTINA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101555" y="1695916"/>
            <a:ext cx="1790188" cy="1074112"/>
            <a:chOff x="1240226" y="1790614"/>
            <a:chExt cx="1790188" cy="1074112"/>
          </a:xfrm>
        </p:grpSpPr>
        <p:sp>
          <p:nvSpPr>
            <p:cNvPr id="13" name="Rectángulo redondeado 12"/>
            <p:cNvSpPr/>
            <p:nvPr/>
          </p:nvSpPr>
          <p:spPr>
            <a:xfrm>
              <a:off x="1240226" y="1790614"/>
              <a:ext cx="1790188" cy="107411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6750158"/>
                <a:satOff val="-10128"/>
                <a:lumOff val="-1647"/>
                <a:alphaOff val="0"/>
              </a:schemeClr>
            </a:fillRef>
            <a:effectRef idx="0">
              <a:schemeClr val="accent3">
                <a:hueOff val="6750158"/>
                <a:satOff val="-10128"/>
                <a:lumOff val="-164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uadroTexto 13"/>
            <p:cNvSpPr txBox="1"/>
            <p:nvPr/>
          </p:nvSpPr>
          <p:spPr>
            <a:xfrm>
              <a:off x="1271686" y="1822074"/>
              <a:ext cx="1727268" cy="1011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dirty="0">
                  <a:solidFill>
                    <a:schemeClr val="bg1"/>
                  </a:solidFill>
                </a:rPr>
                <a:t>AVANCES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dirty="0">
                  <a:solidFill>
                    <a:schemeClr val="bg1"/>
                  </a:solidFill>
                </a:rPr>
                <a:t>IPM</a:t>
              </a:r>
              <a:endParaRPr lang="es-ES" sz="2000" b="1" kern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5916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226755"/>
            <a:ext cx="4676739" cy="563124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CuadroTexto 6">
            <a:extLst>
              <a:ext uri="{FF2B5EF4-FFF2-40B4-BE49-F238E27FC236}">
                <a16:creationId xmlns:a16="http://schemas.microsoft.com/office/drawing/2014/main" id="{C0B26D12-F8D9-41BF-9DB1-A49465F81EEB}"/>
              </a:ext>
            </a:extLst>
          </p:cNvPr>
          <p:cNvSpPr txBox="1"/>
          <p:nvPr/>
        </p:nvSpPr>
        <p:spPr>
          <a:xfrm>
            <a:off x="179320" y="2685032"/>
            <a:ext cx="41939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dirty="0">
                <a:solidFill>
                  <a:schemeClr val="bg1"/>
                </a:solidFill>
              </a:rPr>
              <a:t>PLAN NACIONAL</a:t>
            </a:r>
          </a:p>
          <a:p>
            <a:pPr algn="ctr"/>
            <a:r>
              <a:rPr lang="es-AR" sz="4400" dirty="0">
                <a:solidFill>
                  <a:schemeClr val="bg1"/>
                </a:solidFill>
              </a:rPr>
              <a:t>DE PRIMERA INFANCIA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764" y="3318932"/>
            <a:ext cx="2651236" cy="21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32" y="1226755"/>
            <a:ext cx="3174268" cy="210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9" b="8546"/>
          <a:stretch/>
        </p:blipFill>
        <p:spPr bwMode="auto">
          <a:xfrm>
            <a:off x="4676740" y="1226756"/>
            <a:ext cx="2578024" cy="210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b="12414"/>
          <a:stretch/>
        </p:blipFill>
        <p:spPr bwMode="auto">
          <a:xfrm>
            <a:off x="4676740" y="3318933"/>
            <a:ext cx="2578024" cy="21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5"/>
          <a:stretch/>
        </p:blipFill>
        <p:spPr bwMode="auto">
          <a:xfrm>
            <a:off x="4676739" y="5187696"/>
            <a:ext cx="5229262" cy="167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519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 CuadroTexto"/>
          <p:cNvSpPr txBox="1">
            <a:spLocks noChangeArrowheads="1"/>
          </p:cNvSpPr>
          <p:nvPr/>
        </p:nvSpPr>
        <p:spPr bwMode="auto">
          <a:xfrm>
            <a:off x="304800" y="225858"/>
            <a:ext cx="7919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ES" altLang="es-MX" sz="2400" dirty="0">
                <a:solidFill>
                  <a:schemeClr val="accent3"/>
                </a:solidFill>
                <a:latin typeface="Calibri" pitchFamily="34" charset="0"/>
              </a:rPr>
              <a:t>PLAN NACIONAL DE PRIMERA INFANCIA</a:t>
            </a:r>
            <a:endParaRPr lang="es-ES" altLang="es-MX" dirty="0">
              <a:solidFill>
                <a:schemeClr val="accent3"/>
              </a:solidFill>
              <a:latin typeface="Calibri" pitchFamily="34" charset="0"/>
            </a:endParaRPr>
          </a:p>
        </p:txBody>
      </p:sp>
      <p:cxnSp>
        <p:nvCxnSpPr>
          <p:cNvPr id="18" name="15 Conector recto"/>
          <p:cNvCxnSpPr/>
          <p:nvPr/>
        </p:nvCxnSpPr>
        <p:spPr>
          <a:xfrm>
            <a:off x="304800" y="340415"/>
            <a:ext cx="0" cy="582909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16">
            <a:extLst>
              <a:ext uri="{FF2B5EF4-FFF2-40B4-BE49-F238E27FC236}">
                <a16:creationId xmlns:a16="http://schemas.microsoft.com/office/drawing/2014/main" id="{959152DD-3A0E-4971-A21D-89D7D8CEF7CB}"/>
              </a:ext>
            </a:extLst>
          </p:cNvPr>
          <p:cNvCxnSpPr/>
          <p:nvPr/>
        </p:nvCxnSpPr>
        <p:spPr>
          <a:xfrm>
            <a:off x="304800" y="1037492"/>
            <a:ext cx="924364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668553153"/>
              </p:ext>
            </p:extLst>
          </p:nvPr>
        </p:nvGraphicFramePr>
        <p:xfrm>
          <a:off x="375499" y="631869"/>
          <a:ext cx="9172946" cy="5221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" name="3 CuadroTexto"/>
          <p:cNvSpPr txBox="1"/>
          <p:nvPr/>
        </p:nvSpPr>
        <p:spPr>
          <a:xfrm>
            <a:off x="1286540" y="5209101"/>
            <a:ext cx="7414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/>
              <a:t>EN 2017 ACOMPAÑAMOS A 208.440 NIÑOS Y NIÑAS EN SITUACIÓN DE VULNERABILIDAD Y  A SUS FAMILIAS PARA QUE CREZCAN SANOS Y CON MÁS OPORTUNIDADES PARA CONSTRUIR SU FUTURO</a:t>
            </a:r>
          </a:p>
        </p:txBody>
      </p:sp>
    </p:spTree>
    <p:extLst>
      <p:ext uri="{BB962C8B-B14F-4D97-AF65-F5344CB8AC3E}">
        <p14:creationId xmlns:p14="http://schemas.microsoft.com/office/powerpoint/2010/main" val="1817057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16">
            <a:extLst>
              <a:ext uri="{FF2B5EF4-FFF2-40B4-BE49-F238E27FC236}">
                <a16:creationId xmlns:a16="http://schemas.microsoft.com/office/drawing/2014/main" id="{959152DD-3A0E-4971-A21D-89D7D8CEF7CB}"/>
              </a:ext>
            </a:extLst>
          </p:cNvPr>
          <p:cNvCxnSpPr/>
          <p:nvPr/>
        </p:nvCxnSpPr>
        <p:spPr>
          <a:xfrm>
            <a:off x="304800" y="1037492"/>
            <a:ext cx="924364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841634010"/>
              </p:ext>
            </p:extLst>
          </p:nvPr>
        </p:nvGraphicFramePr>
        <p:xfrm>
          <a:off x="3767410" y="1802466"/>
          <a:ext cx="6776904" cy="465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13 Rectángulo"/>
          <p:cNvSpPr/>
          <p:nvPr/>
        </p:nvSpPr>
        <p:spPr>
          <a:xfrm>
            <a:off x="4763280" y="1151661"/>
            <a:ext cx="4785165" cy="37069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s-AR" dirty="0">
                <a:solidFill>
                  <a:schemeClr val="bg1"/>
                </a:solidFill>
              </a:rPr>
              <a:t>¿CÓMO FUNCIONA EL PROGRAMA?</a:t>
            </a:r>
          </a:p>
        </p:txBody>
      </p:sp>
      <p:pic>
        <p:nvPicPr>
          <p:cNvPr id="21" name="Picture 2" descr="C:\Users\fthornton\Downloads\2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2" t="4561" r="35471" b="84927"/>
          <a:stretch/>
        </p:blipFill>
        <p:spPr bwMode="auto">
          <a:xfrm>
            <a:off x="280539" y="495838"/>
            <a:ext cx="2558929" cy="69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 CuadroTexto"/>
          <p:cNvSpPr txBox="1">
            <a:spLocks noChangeArrowheads="1"/>
          </p:cNvSpPr>
          <p:nvPr/>
        </p:nvSpPr>
        <p:spPr bwMode="auto">
          <a:xfrm>
            <a:off x="304800" y="225858"/>
            <a:ext cx="7919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ES" altLang="es-MX" sz="2400" dirty="0">
                <a:solidFill>
                  <a:schemeClr val="accent3"/>
                </a:solidFill>
                <a:latin typeface="Calibri" pitchFamily="34" charset="0"/>
              </a:rPr>
              <a:t>PLAN NACIONAL DE PRIMERA INFANCIA</a:t>
            </a:r>
            <a:endParaRPr lang="es-ES" altLang="es-MX" dirty="0">
              <a:solidFill>
                <a:schemeClr val="accent3"/>
              </a:solidFill>
              <a:latin typeface="Calibri" pitchFamily="34" charset="0"/>
            </a:endParaRPr>
          </a:p>
        </p:txBody>
      </p:sp>
      <p:cxnSp>
        <p:nvCxnSpPr>
          <p:cNvPr id="18" name="15 Conector recto"/>
          <p:cNvCxnSpPr/>
          <p:nvPr/>
        </p:nvCxnSpPr>
        <p:spPr>
          <a:xfrm>
            <a:off x="304800" y="340415"/>
            <a:ext cx="0" cy="582909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883068"/>
              </p:ext>
            </p:extLst>
          </p:nvPr>
        </p:nvGraphicFramePr>
        <p:xfrm>
          <a:off x="189604" y="1646277"/>
          <a:ext cx="4573676" cy="129077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106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0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100" b="1" dirty="0">
                          <a:effectLst/>
                        </a:rPr>
                        <a:t>INDICADORES</a:t>
                      </a:r>
                      <a:endParaRPr lang="es-AR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305" marR="74305" marT="45695" marB="45695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100" b="1" dirty="0">
                          <a:effectLst/>
                        </a:rPr>
                        <a:t>META ALCANZADA A ABRIL 2018</a:t>
                      </a:r>
                      <a:endParaRPr lang="es-AR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305" marR="74305" marT="45695" marB="45695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FAMILIAS ACOMPAÑADAS BAJO PROGRAMA </a:t>
                      </a:r>
                    </a:p>
                  </a:txBody>
                  <a:tcPr marL="74304" marR="74304" marT="45718" marB="4571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90.184</a:t>
                      </a:r>
                    </a:p>
                  </a:txBody>
                  <a:tcPr marL="74304" marR="74304" marT="45718" marB="4571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NIÑOS DE 0 A CUATRO AÑOS EN SITUACIÓN DE VULNERABILIDAD BAJO PROGRAMA</a:t>
                      </a:r>
                    </a:p>
                  </a:txBody>
                  <a:tcPr marL="74304" marR="74304" marT="45718" marB="4571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135.276</a:t>
                      </a:r>
                    </a:p>
                  </a:txBody>
                  <a:tcPr marL="74304" marR="74304" marT="45718" marB="4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" name="13 Rectángulo"/>
          <p:cNvSpPr/>
          <p:nvPr/>
        </p:nvSpPr>
        <p:spPr>
          <a:xfrm>
            <a:off x="184658" y="1153024"/>
            <a:ext cx="4533467" cy="36933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AR" dirty="0">
                <a:solidFill>
                  <a:schemeClr val="bg1"/>
                </a:solidFill>
              </a:rPr>
              <a:t>IMPACTO 2017/2018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9"/>
          <a:srcRect l="37917" t="23836" r="21116" b="29713"/>
          <a:stretch/>
        </p:blipFill>
        <p:spPr>
          <a:xfrm>
            <a:off x="619039" y="3572156"/>
            <a:ext cx="1837282" cy="117181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0"/>
          <a:srcRect l="38078" t="33298" r="21438" b="20251"/>
          <a:stretch/>
        </p:blipFill>
        <p:spPr>
          <a:xfrm>
            <a:off x="2604707" y="3545831"/>
            <a:ext cx="1861853" cy="1201674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11"/>
          <a:srcRect l="37756" t="24982" r="21116" b="32867"/>
          <a:stretch/>
        </p:blipFill>
        <p:spPr>
          <a:xfrm>
            <a:off x="571003" y="5106027"/>
            <a:ext cx="1885318" cy="108683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12"/>
          <a:srcRect l="35820" t="37885" r="22406" b="19104"/>
          <a:stretch/>
        </p:blipFill>
        <p:spPr>
          <a:xfrm>
            <a:off x="2613210" y="5106028"/>
            <a:ext cx="1920025" cy="111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3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" y="1222744"/>
            <a:ext cx="4795284" cy="56352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Picture 3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319" y="1222225"/>
            <a:ext cx="2842681" cy="209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286" y="1222745"/>
            <a:ext cx="2519914" cy="20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cpoceiro\Desktop\RELEVAM. SDE PLUARL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7" y="3223115"/>
            <a:ext cx="2590803" cy="188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137"/>
          <p:cNvSpPr/>
          <p:nvPr/>
        </p:nvSpPr>
        <p:spPr>
          <a:xfrm flipH="1">
            <a:off x="4795286" y="3223115"/>
            <a:ext cx="2519912" cy="198229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6350"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32.jpg"/>
          <p:cNvPicPr/>
          <p:nvPr/>
        </p:nvPicPr>
        <p:blipFill rotWithShape="1">
          <a:blip r:embed="rId7"/>
          <a:srcRect t="5368" r="2466" b="11856"/>
          <a:stretch/>
        </p:blipFill>
        <p:spPr>
          <a:xfrm>
            <a:off x="7315197" y="5106552"/>
            <a:ext cx="2590803" cy="1751450"/>
          </a:xfrm>
          <a:prstGeom prst="rect">
            <a:avLst/>
          </a:prstGeom>
          <a:ln/>
        </p:spPr>
      </p:pic>
      <p:sp>
        <p:nvSpPr>
          <p:cNvPr id="12" name="Shape 137"/>
          <p:cNvSpPr/>
          <p:nvPr/>
        </p:nvSpPr>
        <p:spPr>
          <a:xfrm flipH="1">
            <a:off x="4795285" y="5106552"/>
            <a:ext cx="2679401" cy="1763965"/>
          </a:xfrm>
          <a:prstGeom prst="rect">
            <a:avLst/>
          </a:pr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65000"/>
                      </a14:imgEffect>
                      <a14:imgEffect>
                        <a14:brightnessContrast bright="12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6350"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144261" y="3114123"/>
            <a:ext cx="45340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PLAN NACIONAL DE PROTECCIÓN SOCIAL</a:t>
            </a:r>
          </a:p>
        </p:txBody>
      </p:sp>
    </p:spTree>
    <p:extLst>
      <p:ext uri="{BB962C8B-B14F-4D97-AF65-F5344CB8AC3E}">
        <p14:creationId xmlns:p14="http://schemas.microsoft.com/office/powerpoint/2010/main" val="2028256908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11465</TotalTime>
  <Words>1030</Words>
  <Application>Microsoft Office PowerPoint</Application>
  <PresentationFormat>A4 (210 x 297 mm)</PresentationFormat>
  <Paragraphs>214</Paragraphs>
  <Slides>19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MS PGothic</vt:lpstr>
      <vt:lpstr>Arial</vt:lpstr>
      <vt:lpstr>Calibri</vt:lpstr>
      <vt:lpstr>Courier New</vt:lpstr>
      <vt:lpstr>Playfair Display</vt:lpstr>
      <vt:lpstr>Times New Roman</vt:lpstr>
      <vt:lpstr>Wingdings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Agustina Lucero</dc:creator>
  <cp:lastModifiedBy>Usuario</cp:lastModifiedBy>
  <cp:revision>551</cp:revision>
  <cp:lastPrinted>2018-05-04T17:39:05Z</cp:lastPrinted>
  <dcterms:created xsi:type="dcterms:W3CDTF">2017-11-16T17:49:50Z</dcterms:created>
  <dcterms:modified xsi:type="dcterms:W3CDTF">2018-05-31T15:50:57Z</dcterms:modified>
</cp:coreProperties>
</file>